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60" r:id="rId3"/>
    <p:sldId id="292" r:id="rId4"/>
    <p:sldId id="293" r:id="rId5"/>
    <p:sldId id="261" r:id="rId6"/>
    <p:sldId id="270" r:id="rId7"/>
    <p:sldId id="262" r:id="rId8"/>
    <p:sldId id="263" r:id="rId9"/>
    <p:sldId id="268" r:id="rId10"/>
    <p:sldId id="319" r:id="rId11"/>
    <p:sldId id="272" r:id="rId12"/>
    <p:sldId id="275" r:id="rId13"/>
    <p:sldId id="277" r:id="rId14"/>
    <p:sldId id="285" r:id="rId15"/>
    <p:sldId id="289" r:id="rId16"/>
    <p:sldId id="283" r:id="rId17"/>
    <p:sldId id="279" r:id="rId18"/>
    <p:sldId id="278" r:id="rId19"/>
    <p:sldId id="284" r:id="rId20"/>
    <p:sldId id="288" r:id="rId21"/>
    <p:sldId id="280" r:id="rId22"/>
    <p:sldId id="281" r:id="rId23"/>
    <p:sldId id="294" r:id="rId24"/>
    <p:sldId id="314" r:id="rId25"/>
    <p:sldId id="316" r:id="rId26"/>
    <p:sldId id="315" r:id="rId27"/>
    <p:sldId id="282" r:id="rId28"/>
    <p:sldId id="338" r:id="rId29"/>
    <p:sldId id="339" r:id="rId30"/>
    <p:sldId id="318" r:id="rId31"/>
  </p:sldIdLst>
  <p:sldSz cx="9144000" cy="6858000" type="screen4x3"/>
  <p:notesSz cx="6858000" cy="9144000"/>
  <p:custDataLst>
    <p:tags r:id="rId36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7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209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0" Type="http://schemas.openxmlformats.org/officeDocument/2006/relationships/tags" Target="../tags/tag125.xml"/><Relationship Id="rId2" Type="http://schemas.openxmlformats.org/officeDocument/2006/relationships/tags" Target="../tags/tag107.xml"/><Relationship Id="rId19" Type="http://schemas.openxmlformats.org/officeDocument/2006/relationships/tags" Target="../tags/tag124.xml"/><Relationship Id="rId18" Type="http://schemas.openxmlformats.org/officeDocument/2006/relationships/tags" Target="../tags/tag123.xml"/><Relationship Id="rId17" Type="http://schemas.openxmlformats.org/officeDocument/2006/relationships/tags" Target="../tags/tag122.xml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0" Type="http://schemas.openxmlformats.org/officeDocument/2006/relationships/tags" Target="../tags/tag144.xml"/><Relationship Id="rId2" Type="http://schemas.openxmlformats.org/officeDocument/2006/relationships/tags" Target="../tags/tag126.xml"/><Relationship Id="rId19" Type="http://schemas.openxmlformats.org/officeDocument/2006/relationships/tags" Target="../tags/tag143.xml"/><Relationship Id="rId18" Type="http://schemas.openxmlformats.org/officeDocument/2006/relationships/tags" Target="../tags/tag142.xml"/><Relationship Id="rId17" Type="http://schemas.openxmlformats.org/officeDocument/2006/relationships/tags" Target="../tags/tag141.xml"/><Relationship Id="rId16" Type="http://schemas.openxmlformats.org/officeDocument/2006/relationships/tags" Target="../tags/tag140.xml"/><Relationship Id="rId15" Type="http://schemas.openxmlformats.org/officeDocument/2006/relationships/tags" Target="../tags/tag139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9" Type="http://schemas.openxmlformats.org/officeDocument/2006/relationships/tags" Target="../tags/tag180.xml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748146" y="1846441"/>
            <a:ext cx="7647709" cy="1425070"/>
          </a:xfrm>
        </p:spPr>
        <p:txBody>
          <a:bodyPr anchor="b">
            <a:normAutofit/>
          </a:bodyPr>
          <a:lstStyle>
            <a:lvl1pPr algn="ctr">
              <a:defRPr sz="6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48146" y="3387327"/>
            <a:ext cx="7647709" cy="571608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>
            <p:custDataLst>
              <p:tags r:id="rId2"/>
            </p:custDataLst>
          </p:nvPr>
        </p:nvGrpSpPr>
        <p:grpSpPr>
          <a:xfrm>
            <a:off x="1551060" y="1756799"/>
            <a:ext cx="6041881" cy="3344402"/>
            <a:chOff x="1670050" y="1812925"/>
            <a:chExt cx="5678488" cy="3143250"/>
          </a:xfrm>
        </p:grpSpPr>
        <p:sp>
          <p:nvSpPr>
            <p:cNvPr id="14" name="任意多边形 9"/>
            <p:cNvSpPr/>
            <p:nvPr>
              <p:custDataLst>
                <p:tags r:id="rId3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5" name="任意多边形 10"/>
            <p:cNvSpPr/>
            <p:nvPr>
              <p:custDataLst>
                <p:tags r:id="rId4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6" name="任意多边形 11"/>
            <p:cNvSpPr/>
            <p:nvPr>
              <p:custDataLst>
                <p:tags r:id="rId5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7" name="任意多边形 12"/>
            <p:cNvSpPr/>
            <p:nvPr>
              <p:custDataLst>
                <p:tags r:id="rId6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8" name="任意多边形 13"/>
            <p:cNvSpPr/>
            <p:nvPr>
              <p:custDataLst>
                <p:tags r:id="rId7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cxnSp>
          <p:nvCxnSpPr>
            <p:cNvPr id="19" name="直接连接符 18"/>
            <p:cNvCxnSpPr/>
            <p:nvPr>
              <p:custDataLst>
                <p:tags r:id="rId8"/>
              </p:custDataLst>
            </p:nvPr>
          </p:nvCxnSpPr>
          <p:spPr>
            <a:xfrm>
              <a:off x="2642400" y="2688031"/>
              <a:ext cx="38628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9"/>
              </p:custDataLst>
            </p:nvPr>
          </p:nvCxnSpPr>
          <p:spPr>
            <a:xfrm>
              <a:off x="2642400" y="3267306"/>
              <a:ext cx="38628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2585636" y="2703961"/>
            <a:ext cx="4109999" cy="600292"/>
          </a:xfrm>
        </p:spPr>
        <p:txBody>
          <a:bodyPr anchor="ctr" anchorCtr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2517001" y="3493255"/>
            <a:ext cx="4109999" cy="57007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28650" y="2034540"/>
            <a:ext cx="3886200" cy="345543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29150" y="2034540"/>
            <a:ext cx="3886200" cy="345543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9841" y="113109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29841" y="2196055"/>
            <a:ext cx="3868340" cy="617934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9841" y="2813989"/>
            <a:ext cx="3868340" cy="276344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4629150" y="2196055"/>
            <a:ext cx="3887391" cy="617934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29150" y="2813989"/>
            <a:ext cx="3887391" cy="276344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9841" y="1200150"/>
            <a:ext cx="2949178" cy="12001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  <p:custDataLst>
              <p:tags r:id="rId3"/>
            </p:custDataLst>
          </p:nvPr>
        </p:nvSpPr>
        <p:spPr>
          <a:xfrm>
            <a:off x="3887391" y="1597819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9841" y="240030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212330" y="1131094"/>
            <a:ext cx="1303020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28650" y="1131094"/>
            <a:ext cx="6343650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5624514"/>
            <a:ext cx="2057400" cy="273844"/>
          </a:xfrm>
        </p:spPr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5624514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24514"/>
            <a:ext cx="2057400" cy="273844"/>
          </a:xfrm>
        </p:spPr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7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28651" y="1285877"/>
            <a:ext cx="7886701" cy="42374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 rot="19620000">
            <a:off x="2308051" y="2215250"/>
            <a:ext cx="4455468" cy="1009955"/>
          </a:xfrm>
        </p:spPr>
        <p:txBody>
          <a:bodyPr>
            <a:normAutofit/>
          </a:bodyPr>
          <a:lstStyle>
            <a:lvl1pPr algn="ctr">
              <a:defRPr sz="8000"/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931B3D3-CF9D-4615-8F0E-2797DCC3C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DE7ED3D3-A6B4-4DCE-A49E-6372A084DAFB}" type="slidenum">
              <a:rPr lang="zh-CN" altLang="en-US" smtClean="0"/>
            </a:fld>
            <a:endParaRPr lang="zh-CN" altLang="en-US"/>
          </a:p>
        </p:txBody>
      </p:sp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 flipH="1">
            <a:off x="-23149" y="2792124"/>
            <a:ext cx="3375949" cy="237976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 rot="3430120">
            <a:off x="4073494" y="-465646"/>
            <a:ext cx="296516" cy="523264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</a:pPr>
            <a:endParaRPr lang="zh-CN" altLang="en-US" sz="1350"/>
          </a:p>
        </p:txBody>
      </p:sp>
      <p:cxnSp>
        <p:nvCxnSpPr>
          <p:cNvPr id="11" name="直接连接符 10"/>
          <p:cNvCxnSpPr/>
          <p:nvPr>
            <p:custDataLst>
              <p:tags r:id="rId8"/>
            </p:custDataLst>
          </p:nvPr>
        </p:nvCxnSpPr>
        <p:spPr>
          <a:xfrm flipV="1">
            <a:off x="6786563" y="2628902"/>
            <a:ext cx="2357438" cy="165616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 rot="3430120" flipH="1" flipV="1">
            <a:off x="6456250" y="2455809"/>
            <a:ext cx="216000" cy="4050000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</a:pPr>
            <a:endParaRPr lang="zh-CN" altLang="en-US" sz="1350"/>
          </a:p>
        </p:txBody>
      </p:sp>
      <p:sp>
        <p:nvSpPr>
          <p:cNvPr id="20" name="内容占位符 19"/>
          <p:cNvSpPr>
            <a:spLocks noGrp="1"/>
          </p:cNvSpPr>
          <p:nvPr>
            <p:ph sz="quarter" idx="13" hasCustomPrompt="1"/>
            <p:custDataLst>
              <p:tags r:id="rId10"/>
            </p:custDataLst>
          </p:nvPr>
        </p:nvSpPr>
        <p:spPr>
          <a:xfrm rot="19620000">
            <a:off x="4319430" y="3822314"/>
            <a:ext cx="2764922" cy="975569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 rot="2118423">
            <a:off x="178196" y="1245724"/>
            <a:ext cx="793836" cy="515371"/>
            <a:chOff x="1670050" y="1812925"/>
            <a:chExt cx="5678488" cy="3143250"/>
          </a:xfrm>
        </p:grpSpPr>
        <p:sp>
          <p:nvSpPr>
            <p:cNvPr id="7" name="任意多边形 9"/>
            <p:cNvSpPr/>
            <p:nvPr>
              <p:custDataLst>
                <p:tags r:id="rId3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8" name="任意多边形 10"/>
            <p:cNvSpPr/>
            <p:nvPr>
              <p:custDataLst>
                <p:tags r:id="rId4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9" name="任意多边形 11"/>
            <p:cNvSpPr/>
            <p:nvPr>
              <p:custDataLst>
                <p:tags r:id="rId5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0" name="任意多边形 12"/>
            <p:cNvSpPr/>
            <p:nvPr>
              <p:custDataLst>
                <p:tags r:id="rId6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1" name="任意多边形 13"/>
            <p:cNvSpPr/>
            <p:nvPr>
              <p:custDataLst>
                <p:tags r:id="rId7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19" name="组合 18"/>
          <p:cNvGrpSpPr/>
          <p:nvPr userDrawn="1">
            <p:custDataLst>
              <p:tags r:id="rId12"/>
            </p:custDataLst>
          </p:nvPr>
        </p:nvGrpSpPr>
        <p:grpSpPr>
          <a:xfrm>
            <a:off x="7272338" y="4828022"/>
            <a:ext cx="1871663" cy="796631"/>
            <a:chOff x="6052333" y="2362202"/>
            <a:chExt cx="6139667" cy="2613210"/>
          </a:xfrm>
        </p:grpSpPr>
        <p:cxnSp>
          <p:nvCxnSpPr>
            <p:cNvPr id="16" name="直接连接符 15"/>
            <p:cNvCxnSpPr/>
            <p:nvPr userDrawn="1">
              <p:custDataLst>
                <p:tags r:id="rId13"/>
              </p:custDataLst>
            </p:nvPr>
          </p:nvCxnSpPr>
          <p:spPr>
            <a:xfrm flipV="1">
              <a:off x="9048750" y="2362202"/>
              <a:ext cx="3143250" cy="2208213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任意多边形 12"/>
            <p:cNvSpPr/>
            <p:nvPr userDrawn="1">
              <p:custDataLst>
                <p:tags r:id="rId14"/>
              </p:custDataLst>
            </p:nvPr>
          </p:nvSpPr>
          <p:spPr>
            <a:xfrm rot="3430120" flipH="1" flipV="1">
              <a:off x="8608333" y="2131412"/>
              <a:ext cx="288000" cy="5400000"/>
            </a:xfrm>
            <a:custGeom>
              <a:avLst/>
              <a:gdLst>
                <a:gd name="connsiteX0" fmla="*/ 0 w 328131"/>
                <a:gd name="connsiteY0" fmla="*/ 508549 h 4872799"/>
                <a:gd name="connsiteX1" fmla="*/ 328131 w 328131"/>
                <a:gd name="connsiteY1" fmla="*/ 0 h 4872799"/>
                <a:gd name="connsiteX2" fmla="*/ 328131 w 328131"/>
                <a:gd name="connsiteY2" fmla="*/ 4872799 h 4872799"/>
                <a:gd name="connsiteX3" fmla="*/ 0 w 328131"/>
                <a:gd name="connsiteY3" fmla="*/ 4661079 h 4872799"/>
                <a:gd name="connsiteX0-1" fmla="*/ 0 w 359283"/>
                <a:gd name="connsiteY0-2" fmla="*/ 406295 h 4872799"/>
                <a:gd name="connsiteX1-3" fmla="*/ 359283 w 359283"/>
                <a:gd name="connsiteY1-4" fmla="*/ 0 h 4872799"/>
                <a:gd name="connsiteX2-5" fmla="*/ 359283 w 359283"/>
                <a:gd name="connsiteY2-6" fmla="*/ 4872799 h 4872799"/>
                <a:gd name="connsiteX3-7" fmla="*/ 31152 w 359283"/>
                <a:gd name="connsiteY3-8" fmla="*/ 4661079 h 4872799"/>
                <a:gd name="connsiteX4" fmla="*/ 0 w 359283"/>
                <a:gd name="connsiteY4" fmla="*/ 406295 h 48727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" y="connsiteY4"/>
                </a:cxn>
              </a:cxnLst>
              <a:rect l="l" t="t" r="r" b="b"/>
              <a:pathLst>
                <a:path w="359283" h="4872799">
                  <a:moveTo>
                    <a:pt x="0" y="406295"/>
                  </a:moveTo>
                  <a:lnTo>
                    <a:pt x="359283" y="0"/>
                  </a:lnTo>
                  <a:lnTo>
                    <a:pt x="359283" y="4872799"/>
                  </a:lnTo>
                  <a:lnTo>
                    <a:pt x="31152" y="4661079"/>
                  </a:lnTo>
                  <a:cubicBezTo>
                    <a:pt x="31152" y="3276902"/>
                    <a:pt x="0" y="1790472"/>
                    <a:pt x="0" y="406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350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600" y="1085400"/>
            <a:ext cx="8704800" cy="468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>
            <a:off x="0" y="1300163"/>
            <a:ext cx="2597668" cy="1207109"/>
            <a:chOff x="-30866" y="1526891"/>
            <a:chExt cx="9148300" cy="4225964"/>
          </a:xfrm>
        </p:grpSpPr>
        <p:cxnSp>
          <p:nvCxnSpPr>
            <p:cNvPr id="10" name="直接连接符 9"/>
            <p:cNvCxnSpPr/>
            <p:nvPr userDrawn="1">
              <p:custDataLst>
                <p:tags r:id="rId4"/>
              </p:custDataLst>
            </p:nvPr>
          </p:nvCxnSpPr>
          <p:spPr>
            <a:xfrm flipH="1">
              <a:off x="-30866" y="2579832"/>
              <a:ext cx="4501265" cy="3173023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11"/>
            <p:cNvSpPr/>
            <p:nvPr userDrawn="1">
              <p:custDataLst>
                <p:tags r:id="rId5"/>
              </p:custDataLst>
            </p:nvPr>
          </p:nvSpPr>
          <p:spPr>
            <a:xfrm rot="3430120">
              <a:off x="5431325" y="-1763862"/>
              <a:ext cx="395355" cy="6976862"/>
            </a:xfrm>
            <a:custGeom>
              <a:avLst/>
              <a:gdLst>
                <a:gd name="connsiteX0" fmla="*/ 0 w 328131"/>
                <a:gd name="connsiteY0" fmla="*/ 508549 h 4872799"/>
                <a:gd name="connsiteX1" fmla="*/ 328131 w 328131"/>
                <a:gd name="connsiteY1" fmla="*/ 0 h 4872799"/>
                <a:gd name="connsiteX2" fmla="*/ 328131 w 328131"/>
                <a:gd name="connsiteY2" fmla="*/ 4872799 h 4872799"/>
                <a:gd name="connsiteX3" fmla="*/ 0 w 328131"/>
                <a:gd name="connsiteY3" fmla="*/ 4661079 h 4872799"/>
                <a:gd name="connsiteX0-1" fmla="*/ 0 w 337331"/>
                <a:gd name="connsiteY0-2" fmla="*/ 407823 h 4872799"/>
                <a:gd name="connsiteX1-3" fmla="*/ 337331 w 337331"/>
                <a:gd name="connsiteY1-4" fmla="*/ 0 h 4872799"/>
                <a:gd name="connsiteX2-5" fmla="*/ 337331 w 337331"/>
                <a:gd name="connsiteY2-6" fmla="*/ 4872799 h 4872799"/>
                <a:gd name="connsiteX3-7" fmla="*/ 9200 w 337331"/>
                <a:gd name="connsiteY3-8" fmla="*/ 4661079 h 4872799"/>
                <a:gd name="connsiteX4" fmla="*/ 0 w 337331"/>
                <a:gd name="connsiteY4" fmla="*/ 407823 h 48727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" y="connsiteY4"/>
                </a:cxn>
              </a:cxnLst>
              <a:rect l="l" t="t" r="r" b="b"/>
              <a:pathLst>
                <a:path w="337331" h="4872799">
                  <a:moveTo>
                    <a:pt x="0" y="407823"/>
                  </a:moveTo>
                  <a:lnTo>
                    <a:pt x="337331" y="0"/>
                  </a:lnTo>
                  <a:lnTo>
                    <a:pt x="337331" y="4872799"/>
                  </a:lnTo>
                  <a:lnTo>
                    <a:pt x="9200" y="4661079"/>
                  </a:lnTo>
                  <a:cubicBezTo>
                    <a:pt x="9200" y="3276902"/>
                    <a:pt x="0" y="1792000"/>
                    <a:pt x="0" y="4078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350"/>
            </a:p>
          </p:txBody>
        </p:sp>
      </p:grpSp>
      <p:grpSp>
        <p:nvGrpSpPr>
          <p:cNvPr id="12" name="组合 11"/>
          <p:cNvGrpSpPr/>
          <p:nvPr userDrawn="1">
            <p:custDataLst>
              <p:tags r:id="rId6"/>
            </p:custDataLst>
          </p:nvPr>
        </p:nvGrpSpPr>
        <p:grpSpPr>
          <a:xfrm>
            <a:off x="7272338" y="4828022"/>
            <a:ext cx="1871663" cy="796631"/>
            <a:chOff x="6052333" y="2362202"/>
            <a:chExt cx="6139667" cy="2613210"/>
          </a:xfrm>
        </p:grpSpPr>
        <p:cxnSp>
          <p:nvCxnSpPr>
            <p:cNvPr id="13" name="直接连接符 12"/>
            <p:cNvCxnSpPr/>
            <p:nvPr userDrawn="1">
              <p:custDataLst>
                <p:tags r:id="rId7"/>
              </p:custDataLst>
            </p:nvPr>
          </p:nvCxnSpPr>
          <p:spPr>
            <a:xfrm flipV="1">
              <a:off x="9048750" y="2362202"/>
              <a:ext cx="3143250" cy="2208213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任意多边形 12"/>
            <p:cNvSpPr/>
            <p:nvPr userDrawn="1">
              <p:custDataLst>
                <p:tags r:id="rId8"/>
              </p:custDataLst>
            </p:nvPr>
          </p:nvSpPr>
          <p:spPr>
            <a:xfrm rot="3430120" flipH="1" flipV="1">
              <a:off x="8608333" y="2131412"/>
              <a:ext cx="288000" cy="5400000"/>
            </a:xfrm>
            <a:custGeom>
              <a:avLst/>
              <a:gdLst>
                <a:gd name="connsiteX0" fmla="*/ 0 w 328131"/>
                <a:gd name="connsiteY0" fmla="*/ 508549 h 4872799"/>
                <a:gd name="connsiteX1" fmla="*/ 328131 w 328131"/>
                <a:gd name="connsiteY1" fmla="*/ 0 h 4872799"/>
                <a:gd name="connsiteX2" fmla="*/ 328131 w 328131"/>
                <a:gd name="connsiteY2" fmla="*/ 4872799 h 4872799"/>
                <a:gd name="connsiteX3" fmla="*/ 0 w 328131"/>
                <a:gd name="connsiteY3" fmla="*/ 4661079 h 4872799"/>
                <a:gd name="connsiteX0-1" fmla="*/ 0 w 359283"/>
                <a:gd name="connsiteY0-2" fmla="*/ 406295 h 4872799"/>
                <a:gd name="connsiteX1-3" fmla="*/ 359283 w 359283"/>
                <a:gd name="connsiteY1-4" fmla="*/ 0 h 4872799"/>
                <a:gd name="connsiteX2-5" fmla="*/ 359283 w 359283"/>
                <a:gd name="connsiteY2-6" fmla="*/ 4872799 h 4872799"/>
                <a:gd name="connsiteX3-7" fmla="*/ 31152 w 359283"/>
                <a:gd name="connsiteY3-8" fmla="*/ 4661079 h 4872799"/>
                <a:gd name="connsiteX4" fmla="*/ 0 w 359283"/>
                <a:gd name="connsiteY4" fmla="*/ 406295 h 48727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" y="connsiteY4"/>
                </a:cxn>
              </a:cxnLst>
              <a:rect l="l" t="t" r="r" b="b"/>
              <a:pathLst>
                <a:path w="359283" h="4872799">
                  <a:moveTo>
                    <a:pt x="0" y="406295"/>
                  </a:moveTo>
                  <a:lnTo>
                    <a:pt x="359283" y="0"/>
                  </a:lnTo>
                  <a:lnTo>
                    <a:pt x="359283" y="4872799"/>
                  </a:lnTo>
                  <a:lnTo>
                    <a:pt x="31152" y="4661079"/>
                  </a:lnTo>
                  <a:cubicBezTo>
                    <a:pt x="31152" y="3276902"/>
                    <a:pt x="0" y="1790472"/>
                    <a:pt x="0" y="406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961200" y="1794150"/>
            <a:ext cx="7219800" cy="5427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960835" y="24799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595" cy="514969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3"/>
            </p:custDataLst>
          </p:nvPr>
        </p:nvGrpSpPr>
        <p:grpSpPr>
          <a:xfrm rot="19644152">
            <a:off x="8352534" y="5340741"/>
            <a:ext cx="645567" cy="419112"/>
            <a:chOff x="1670050" y="1812925"/>
            <a:chExt cx="5678488" cy="3143250"/>
          </a:xfrm>
        </p:grpSpPr>
        <p:sp>
          <p:nvSpPr>
            <p:cNvPr id="11" name="任意多边形 9"/>
            <p:cNvSpPr/>
            <p:nvPr>
              <p:custDataLst>
                <p:tags r:id="rId4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2" name="任意多边形 10"/>
            <p:cNvSpPr/>
            <p:nvPr>
              <p:custDataLst>
                <p:tags r:id="rId5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3" name="任意多边形 11"/>
            <p:cNvSpPr/>
            <p:nvPr>
              <p:custDataLst>
                <p:tags r:id="rId6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4" name="任意多边形 12"/>
            <p:cNvSpPr/>
            <p:nvPr>
              <p:custDataLst>
                <p:tags r:id="rId7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5" name="任意多边形 13"/>
            <p:cNvSpPr/>
            <p:nvPr>
              <p:custDataLst>
                <p:tags r:id="rId8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37400" y="1435050"/>
            <a:ext cx="2970000" cy="6615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440100" y="21802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3825900" y="143470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 rot="19644152">
            <a:off x="8435501" y="5477894"/>
            <a:ext cx="487455" cy="316463"/>
            <a:chOff x="1670050" y="1812925"/>
            <a:chExt cx="5678488" cy="3143250"/>
          </a:xfrm>
        </p:grpSpPr>
        <p:sp>
          <p:nvSpPr>
            <p:cNvPr id="12" name="任意多边形 9"/>
            <p:cNvSpPr/>
            <p:nvPr>
              <p:custDataLst>
                <p:tags r:id="rId4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3" name="任意多边形 10"/>
            <p:cNvSpPr/>
            <p:nvPr>
              <p:custDataLst>
                <p:tags r:id="rId5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 lnSpcReduction="10000"/>
            </a:bodyPr>
            <a:lstStyle/>
            <a:p>
              <a:endParaRPr lang="zh-CN" altLang="en-US" sz="1350"/>
            </a:p>
          </p:txBody>
        </p:sp>
        <p:sp>
          <p:nvSpPr>
            <p:cNvPr id="14" name="任意多边形 11"/>
            <p:cNvSpPr/>
            <p:nvPr>
              <p:custDataLst>
                <p:tags r:id="rId6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5" name="任意多边形 12"/>
            <p:cNvSpPr/>
            <p:nvPr>
              <p:custDataLst>
                <p:tags r:id="rId7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6" name="任意多边形 13"/>
            <p:cNvSpPr/>
            <p:nvPr>
              <p:custDataLst>
                <p:tags r:id="rId8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grpSp>
        <p:nvGrpSpPr>
          <p:cNvPr id="17" name="组合 16"/>
          <p:cNvGrpSpPr/>
          <p:nvPr userDrawn="1">
            <p:custDataLst>
              <p:tags r:id="rId9"/>
            </p:custDataLst>
          </p:nvPr>
        </p:nvGrpSpPr>
        <p:grpSpPr>
          <a:xfrm rot="1955848" flipH="1">
            <a:off x="220188" y="5449320"/>
            <a:ext cx="487455" cy="316463"/>
            <a:chOff x="1670050" y="1812925"/>
            <a:chExt cx="5678488" cy="3143250"/>
          </a:xfrm>
        </p:grpSpPr>
        <p:sp>
          <p:nvSpPr>
            <p:cNvPr id="18" name="任意多边形 9"/>
            <p:cNvSpPr/>
            <p:nvPr>
              <p:custDataLst>
                <p:tags r:id="rId10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9" name="任意多边形 10"/>
            <p:cNvSpPr/>
            <p:nvPr>
              <p:custDataLst>
                <p:tags r:id="rId11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 lnSpcReduction="10000"/>
            </a:bodyPr>
            <a:lstStyle/>
            <a:p>
              <a:endParaRPr lang="zh-CN" altLang="en-US" sz="1350"/>
            </a:p>
          </p:txBody>
        </p:sp>
        <p:sp>
          <p:nvSpPr>
            <p:cNvPr id="20" name="任意多边形 11"/>
            <p:cNvSpPr/>
            <p:nvPr>
              <p:custDataLst>
                <p:tags r:id="rId12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1" name="任意多边形 12"/>
            <p:cNvSpPr/>
            <p:nvPr>
              <p:custDataLst>
                <p:tags r:id="rId13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2" name="任意多边形 13"/>
            <p:cNvSpPr/>
            <p:nvPr>
              <p:custDataLst>
                <p:tags r:id="rId14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9"/>
            </p:custDataLst>
          </p:nvPr>
        </p:nvSpPr>
        <p:spPr>
          <a:xfrm>
            <a:off x="459000" y="210195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20"/>
            </p:custDataLst>
          </p:nvPr>
        </p:nvSpPr>
        <p:spPr>
          <a:xfrm>
            <a:off x="459581" y="29632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4629151"/>
            <a:ext cx="9144000" cy="13715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3"/>
            </p:custDataLst>
          </p:nvPr>
        </p:nvGrpSpPr>
        <p:grpSpPr>
          <a:xfrm rot="19644152">
            <a:off x="8449788" y="1127351"/>
            <a:ext cx="487455" cy="316463"/>
            <a:chOff x="1670050" y="1812925"/>
            <a:chExt cx="5678488" cy="3143250"/>
          </a:xfrm>
        </p:grpSpPr>
        <p:sp>
          <p:nvSpPr>
            <p:cNvPr id="11" name="任意多边形 9"/>
            <p:cNvSpPr/>
            <p:nvPr>
              <p:custDataLst>
                <p:tags r:id="rId4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2" name="任意多边形 10"/>
            <p:cNvSpPr/>
            <p:nvPr>
              <p:custDataLst>
                <p:tags r:id="rId5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 lnSpcReduction="10000"/>
            </a:bodyPr>
            <a:lstStyle/>
            <a:p>
              <a:endParaRPr lang="zh-CN" altLang="en-US" sz="1350"/>
            </a:p>
          </p:txBody>
        </p:sp>
        <p:sp>
          <p:nvSpPr>
            <p:cNvPr id="13" name="任意多边形 11"/>
            <p:cNvSpPr/>
            <p:nvPr>
              <p:custDataLst>
                <p:tags r:id="rId6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4" name="任意多边形 12"/>
            <p:cNvSpPr/>
            <p:nvPr>
              <p:custDataLst>
                <p:tags r:id="rId7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5" name="任意多边形 13"/>
            <p:cNvSpPr/>
            <p:nvPr>
              <p:custDataLst>
                <p:tags r:id="rId8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 rot="1955848" flipH="1">
            <a:off x="170182" y="1091631"/>
            <a:ext cx="487455" cy="316463"/>
            <a:chOff x="1670050" y="1812925"/>
            <a:chExt cx="5678488" cy="3143250"/>
          </a:xfrm>
        </p:grpSpPr>
        <p:sp>
          <p:nvSpPr>
            <p:cNvPr id="17" name="任意多边形 9"/>
            <p:cNvSpPr/>
            <p:nvPr>
              <p:custDataLst>
                <p:tags r:id="rId10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8" name="任意多边形 10"/>
            <p:cNvSpPr/>
            <p:nvPr>
              <p:custDataLst>
                <p:tags r:id="rId11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 lnSpcReduction="10000"/>
            </a:bodyPr>
            <a:lstStyle/>
            <a:p>
              <a:endParaRPr lang="zh-CN" altLang="en-US" sz="1350"/>
            </a:p>
          </p:txBody>
        </p:sp>
        <p:sp>
          <p:nvSpPr>
            <p:cNvPr id="19" name="任意多边形 11"/>
            <p:cNvSpPr/>
            <p:nvPr>
              <p:custDataLst>
                <p:tags r:id="rId12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0" name="任意多边形 12"/>
            <p:cNvSpPr/>
            <p:nvPr>
              <p:custDataLst>
                <p:tags r:id="rId13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1" name="任意多边形 13"/>
            <p:cNvSpPr/>
            <p:nvPr>
              <p:custDataLst>
                <p:tags r:id="rId14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453600" y="1359450"/>
            <a:ext cx="8232300" cy="4239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9"/>
            </p:custDataLst>
          </p:nvPr>
        </p:nvSpPr>
        <p:spPr>
          <a:xfrm>
            <a:off x="453628" y="211815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20"/>
            </p:custDataLst>
          </p:nvPr>
        </p:nvSpPr>
        <p:spPr>
          <a:xfrm>
            <a:off x="445500" y="47425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3"/>
            </p:custDataLst>
          </p:nvPr>
        </p:nvGrpSpPr>
        <p:grpSpPr>
          <a:xfrm>
            <a:off x="0" y="1300163"/>
            <a:ext cx="2597668" cy="1207109"/>
            <a:chOff x="-30866" y="1526891"/>
            <a:chExt cx="9148300" cy="4225964"/>
          </a:xfrm>
        </p:grpSpPr>
        <p:cxnSp>
          <p:nvCxnSpPr>
            <p:cNvPr id="14" name="直接连接符 13"/>
            <p:cNvCxnSpPr/>
            <p:nvPr userDrawn="1">
              <p:custDataLst>
                <p:tags r:id="rId4"/>
              </p:custDataLst>
            </p:nvPr>
          </p:nvCxnSpPr>
          <p:spPr>
            <a:xfrm flipH="1">
              <a:off x="-30866" y="2579832"/>
              <a:ext cx="4501265" cy="3173023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 11"/>
            <p:cNvSpPr/>
            <p:nvPr userDrawn="1">
              <p:custDataLst>
                <p:tags r:id="rId5"/>
              </p:custDataLst>
            </p:nvPr>
          </p:nvSpPr>
          <p:spPr>
            <a:xfrm rot="3430120">
              <a:off x="5431325" y="-1763862"/>
              <a:ext cx="395355" cy="6976862"/>
            </a:xfrm>
            <a:custGeom>
              <a:avLst/>
              <a:gdLst>
                <a:gd name="connsiteX0" fmla="*/ 0 w 328131"/>
                <a:gd name="connsiteY0" fmla="*/ 508549 h 4872799"/>
                <a:gd name="connsiteX1" fmla="*/ 328131 w 328131"/>
                <a:gd name="connsiteY1" fmla="*/ 0 h 4872799"/>
                <a:gd name="connsiteX2" fmla="*/ 328131 w 328131"/>
                <a:gd name="connsiteY2" fmla="*/ 4872799 h 4872799"/>
                <a:gd name="connsiteX3" fmla="*/ 0 w 328131"/>
                <a:gd name="connsiteY3" fmla="*/ 4661079 h 4872799"/>
                <a:gd name="connsiteX0-1" fmla="*/ 0 w 337331"/>
                <a:gd name="connsiteY0-2" fmla="*/ 407823 h 4872799"/>
                <a:gd name="connsiteX1-3" fmla="*/ 337331 w 337331"/>
                <a:gd name="connsiteY1-4" fmla="*/ 0 h 4872799"/>
                <a:gd name="connsiteX2-5" fmla="*/ 337331 w 337331"/>
                <a:gd name="connsiteY2-6" fmla="*/ 4872799 h 4872799"/>
                <a:gd name="connsiteX3-7" fmla="*/ 9200 w 337331"/>
                <a:gd name="connsiteY3-8" fmla="*/ 4661079 h 4872799"/>
                <a:gd name="connsiteX4" fmla="*/ 0 w 337331"/>
                <a:gd name="connsiteY4" fmla="*/ 407823 h 48727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" y="connsiteY4"/>
                </a:cxn>
              </a:cxnLst>
              <a:rect l="l" t="t" r="r" b="b"/>
              <a:pathLst>
                <a:path w="337331" h="4872799">
                  <a:moveTo>
                    <a:pt x="0" y="407823"/>
                  </a:moveTo>
                  <a:lnTo>
                    <a:pt x="337331" y="0"/>
                  </a:lnTo>
                  <a:lnTo>
                    <a:pt x="337331" y="4872799"/>
                  </a:lnTo>
                  <a:lnTo>
                    <a:pt x="9200" y="4661079"/>
                  </a:lnTo>
                  <a:cubicBezTo>
                    <a:pt x="9200" y="3276902"/>
                    <a:pt x="0" y="1792000"/>
                    <a:pt x="0" y="4078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350"/>
            </a:p>
          </p:txBody>
        </p:sp>
      </p:grpSp>
      <p:grpSp>
        <p:nvGrpSpPr>
          <p:cNvPr id="16" name="组合 15"/>
          <p:cNvGrpSpPr/>
          <p:nvPr userDrawn="1">
            <p:custDataLst>
              <p:tags r:id="rId6"/>
            </p:custDataLst>
          </p:nvPr>
        </p:nvGrpSpPr>
        <p:grpSpPr>
          <a:xfrm rot="19644152">
            <a:off x="8499794" y="5506470"/>
            <a:ext cx="487455" cy="316463"/>
            <a:chOff x="1670050" y="1812925"/>
            <a:chExt cx="5678488" cy="3143250"/>
          </a:xfrm>
        </p:grpSpPr>
        <p:sp>
          <p:nvSpPr>
            <p:cNvPr id="17" name="任意多边形 9"/>
            <p:cNvSpPr/>
            <p:nvPr>
              <p:custDataLst>
                <p:tags r:id="rId7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8" name="任意多边形 10"/>
            <p:cNvSpPr/>
            <p:nvPr>
              <p:custDataLst>
                <p:tags r:id="rId8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 lnSpcReduction="10000"/>
            </a:bodyPr>
            <a:lstStyle/>
            <a:p>
              <a:endParaRPr lang="zh-CN" altLang="en-US" sz="1350"/>
            </a:p>
          </p:txBody>
        </p:sp>
        <p:sp>
          <p:nvSpPr>
            <p:cNvPr id="19" name="任意多边形 11"/>
            <p:cNvSpPr/>
            <p:nvPr>
              <p:custDataLst>
                <p:tags r:id="rId9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0" name="任意多边形 12"/>
            <p:cNvSpPr/>
            <p:nvPr>
              <p:custDataLst>
                <p:tags r:id="rId10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1" name="任意多边形 13"/>
            <p:cNvSpPr/>
            <p:nvPr>
              <p:custDataLst>
                <p:tags r:id="rId11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34700" y="103545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6"/>
            </p:custDataLst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7"/>
            </p:custDataLst>
          </p:nvPr>
        </p:nvSpPr>
        <p:spPr>
          <a:xfrm>
            <a:off x="4681800" y="210465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8"/>
            </p:custDataLst>
          </p:nvPr>
        </p:nvSpPr>
        <p:spPr>
          <a:xfrm>
            <a:off x="429300" y="44698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9"/>
            </p:custDataLst>
          </p:nvPr>
        </p:nvSpPr>
        <p:spPr>
          <a:xfrm>
            <a:off x="4689900" y="44671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668"/>
            <a:ext cx="9144000" cy="370466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 rot="19644152">
            <a:off x="8556944" y="5506469"/>
            <a:ext cx="487455" cy="316463"/>
            <a:chOff x="1670050" y="1812925"/>
            <a:chExt cx="5678488" cy="3143250"/>
          </a:xfrm>
        </p:grpSpPr>
        <p:sp>
          <p:nvSpPr>
            <p:cNvPr id="9" name="任意多边形 9"/>
            <p:cNvSpPr/>
            <p:nvPr>
              <p:custDataLst>
                <p:tags r:id="rId4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1" name="任意多边形 10"/>
            <p:cNvSpPr/>
            <p:nvPr>
              <p:custDataLst>
                <p:tags r:id="rId5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 lnSpcReduction="10000"/>
            </a:bodyPr>
            <a:lstStyle/>
            <a:p>
              <a:endParaRPr lang="zh-CN" altLang="en-US" sz="1350"/>
            </a:p>
          </p:txBody>
        </p:sp>
        <p:sp>
          <p:nvSpPr>
            <p:cNvPr id="12" name="任意多边形 11"/>
            <p:cNvSpPr/>
            <p:nvPr>
              <p:custDataLst>
                <p:tags r:id="rId6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3" name="任意多边形 12"/>
            <p:cNvSpPr/>
            <p:nvPr>
              <p:custDataLst>
                <p:tags r:id="rId7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4" name="任意多边形 13"/>
            <p:cNvSpPr/>
            <p:nvPr>
              <p:custDataLst>
                <p:tags r:id="rId8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grpSp>
        <p:nvGrpSpPr>
          <p:cNvPr id="15" name="组合 14"/>
          <p:cNvGrpSpPr/>
          <p:nvPr userDrawn="1">
            <p:custDataLst>
              <p:tags r:id="rId9"/>
            </p:custDataLst>
          </p:nvPr>
        </p:nvGrpSpPr>
        <p:grpSpPr>
          <a:xfrm rot="1955848" flipH="1">
            <a:off x="249463" y="1348532"/>
            <a:ext cx="879012" cy="570668"/>
            <a:chOff x="1670050" y="1812925"/>
            <a:chExt cx="5678488" cy="3143250"/>
          </a:xfrm>
        </p:grpSpPr>
        <p:sp>
          <p:nvSpPr>
            <p:cNvPr id="16" name="任意多边形 9"/>
            <p:cNvSpPr/>
            <p:nvPr>
              <p:custDataLst>
                <p:tags r:id="rId10"/>
              </p:custDataLst>
            </p:nvPr>
          </p:nvSpPr>
          <p:spPr bwMode="auto">
            <a:xfrm>
              <a:off x="1706563" y="4194175"/>
              <a:ext cx="720725" cy="750888"/>
            </a:xfrm>
            <a:custGeom>
              <a:avLst/>
              <a:gdLst>
                <a:gd name="T0" fmla="*/ 0 w 952500"/>
                <a:gd name="T1" fmla="*/ 0 h 1054100"/>
                <a:gd name="T2" fmla="*/ 218139 w 952500"/>
                <a:gd name="T3" fmla="*/ 534895 h 1054100"/>
                <a:gd name="T4" fmla="*/ 545349 w 952500"/>
                <a:gd name="T5" fmla="*/ 451116 h 1054100"/>
                <a:gd name="T6" fmla="*/ 0 w 952500"/>
                <a:gd name="T7" fmla="*/ 0 h 1054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2500" h="1054100">
                  <a:moveTo>
                    <a:pt x="0" y="0"/>
                  </a:moveTo>
                  <a:lnTo>
                    <a:pt x="381000" y="1054100"/>
                  </a:lnTo>
                  <a:lnTo>
                    <a:pt x="952500" y="88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40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17" name="任意多边形 10"/>
            <p:cNvSpPr/>
            <p:nvPr>
              <p:custDataLst>
                <p:tags r:id="rId11"/>
              </p:custDataLst>
            </p:nvPr>
          </p:nvSpPr>
          <p:spPr bwMode="auto">
            <a:xfrm>
              <a:off x="1670050" y="1901825"/>
              <a:ext cx="5397500" cy="2908300"/>
            </a:xfrm>
            <a:custGeom>
              <a:avLst/>
              <a:gdLst>
                <a:gd name="T0" fmla="*/ 0 w 5397138"/>
                <a:gd name="T1" fmla="*/ 0 h 2908300"/>
                <a:gd name="T2" fmla="*/ 5397862 w 5397138"/>
                <a:gd name="T3" fmla="*/ 540657 h 2908300"/>
                <a:gd name="T4" fmla="*/ 4852050 w 5397138"/>
                <a:gd name="T5" fmla="*/ 2654300 h 2908300"/>
                <a:gd name="T6" fmla="*/ 838312 w 5397138"/>
                <a:gd name="T7" fmla="*/ 2908300 h 2908300"/>
                <a:gd name="T8" fmla="*/ 0 w 5397138"/>
                <a:gd name="T9" fmla="*/ 0 h 2908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97138" h="2908300">
                  <a:moveTo>
                    <a:pt x="0" y="0"/>
                  </a:moveTo>
                  <a:lnTo>
                    <a:pt x="5397138" y="540657"/>
                  </a:lnTo>
                  <a:lnTo>
                    <a:pt x="4851400" y="2654300"/>
                  </a:lnTo>
                  <a:lnTo>
                    <a:pt x="838200" y="2908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6077"/>
              </a:schemeClr>
            </a:solidFill>
            <a:ln>
              <a:noFill/>
            </a:ln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8" name="任意多边形 11"/>
            <p:cNvSpPr/>
            <p:nvPr>
              <p:custDataLst>
                <p:tags r:id="rId12"/>
              </p:custDataLst>
            </p:nvPr>
          </p:nvSpPr>
          <p:spPr bwMode="auto">
            <a:xfrm>
              <a:off x="2146300" y="1812925"/>
              <a:ext cx="5202238" cy="2806700"/>
            </a:xfrm>
            <a:custGeom>
              <a:avLst/>
              <a:gdLst>
                <a:gd name="T0" fmla="*/ 0 w 5202646"/>
                <a:gd name="T1" fmla="*/ 622178 h 2806338"/>
                <a:gd name="T2" fmla="*/ 5201422 w 5202646"/>
                <a:gd name="T3" fmla="*/ 0 h 2806338"/>
                <a:gd name="T4" fmla="*/ 4101134 w 5202646"/>
                <a:gd name="T5" fmla="*/ 2693079 h 2806338"/>
                <a:gd name="T6" fmla="*/ 368213 w 5202646"/>
                <a:gd name="T7" fmla="*/ 2807424 h 2806338"/>
                <a:gd name="T8" fmla="*/ 0 w 5202646"/>
                <a:gd name="T9" fmla="*/ 622178 h 2806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02646" h="2806338">
                  <a:moveTo>
                    <a:pt x="0" y="621938"/>
                  </a:moveTo>
                  <a:lnTo>
                    <a:pt x="5202646" y="0"/>
                  </a:lnTo>
                  <a:lnTo>
                    <a:pt x="4102100" y="2692038"/>
                  </a:lnTo>
                  <a:lnTo>
                    <a:pt x="368300" y="2806338"/>
                  </a:lnTo>
                  <a:lnTo>
                    <a:pt x="0" y="621938"/>
                  </a:lnTo>
                  <a:close/>
                </a:path>
              </a:pathLst>
            </a:custGeom>
            <a:solidFill>
              <a:schemeClr val="accent1">
                <a:alpha val="7607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rmAutofit/>
            </a:bodyPr>
            <a:lstStyle/>
            <a:p>
              <a:endParaRPr lang="zh-CN" altLang="en-US" sz="1350"/>
            </a:p>
          </p:txBody>
        </p:sp>
        <p:sp>
          <p:nvSpPr>
            <p:cNvPr id="19" name="任意多边形 12"/>
            <p:cNvSpPr/>
            <p:nvPr>
              <p:custDataLst>
                <p:tags r:id="rId13"/>
              </p:custDataLst>
            </p:nvPr>
          </p:nvSpPr>
          <p:spPr bwMode="auto">
            <a:xfrm>
              <a:off x="6873875" y="4010025"/>
              <a:ext cx="442913" cy="558800"/>
            </a:xfrm>
            <a:custGeom>
              <a:avLst/>
              <a:gdLst>
                <a:gd name="T0" fmla="*/ 0 w 292100"/>
                <a:gd name="T1" fmla="*/ 29236 h 368300"/>
                <a:gd name="T2" fmla="*/ 671592 w 292100"/>
                <a:gd name="T3" fmla="*/ 0 h 368300"/>
                <a:gd name="T4" fmla="*/ 175199 w 292100"/>
                <a:gd name="T5" fmla="*/ 847834 h 368300"/>
                <a:gd name="T6" fmla="*/ 0 w 292100"/>
                <a:gd name="T7" fmla="*/ 29236 h 3683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2100" h="368300">
                  <a:moveTo>
                    <a:pt x="0" y="12700"/>
                  </a:moveTo>
                  <a:lnTo>
                    <a:pt x="292100" y="0"/>
                  </a:lnTo>
                  <a:lnTo>
                    <a:pt x="76200" y="3683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  <p:sp>
          <p:nvSpPr>
            <p:cNvPr id="20" name="任意多边形 13"/>
            <p:cNvSpPr/>
            <p:nvPr>
              <p:custDataLst>
                <p:tags r:id="rId14"/>
              </p:custDataLst>
            </p:nvPr>
          </p:nvSpPr>
          <p:spPr bwMode="auto">
            <a:xfrm>
              <a:off x="6153150" y="4670425"/>
              <a:ext cx="809625" cy="285750"/>
            </a:xfrm>
            <a:custGeom>
              <a:avLst/>
              <a:gdLst>
                <a:gd name="T0" fmla="*/ 0 w 647700"/>
                <a:gd name="T1" fmla="*/ 79375 h 228600"/>
                <a:gd name="T2" fmla="*/ 1012031 w 647700"/>
                <a:gd name="T3" fmla="*/ 0 h 228600"/>
                <a:gd name="T4" fmla="*/ 99219 w 647700"/>
                <a:gd name="T5" fmla="*/ 357188 h 228600"/>
                <a:gd name="T6" fmla="*/ 0 w 647700"/>
                <a:gd name="T7" fmla="*/ 79375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7700" h="228600">
                  <a:moveTo>
                    <a:pt x="0" y="50800"/>
                  </a:moveTo>
                  <a:lnTo>
                    <a:pt x="647700" y="0"/>
                  </a:lnTo>
                  <a:lnTo>
                    <a:pt x="63500" y="2286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anchor="ctr">
              <a:normAutofit fontScale="25000" lnSpcReduction="20000"/>
            </a:bodyPr>
            <a:lstStyle/>
            <a:p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1142100" y="1861650"/>
            <a:ext cx="6858000" cy="17901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9"/>
            </p:custDataLst>
          </p:nvPr>
        </p:nvSpPr>
        <p:spPr>
          <a:xfrm>
            <a:off x="1141810" y="375435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tags" Target="../tags/tag186.xml"/><Relationship Id="rId24" Type="http://schemas.openxmlformats.org/officeDocument/2006/relationships/tags" Target="../tags/tag185.xml"/><Relationship Id="rId23" Type="http://schemas.openxmlformats.org/officeDocument/2006/relationships/tags" Target="../tags/tag184.xml"/><Relationship Id="rId22" Type="http://schemas.openxmlformats.org/officeDocument/2006/relationships/tags" Target="../tags/tag183.xml"/><Relationship Id="rId21" Type="http://schemas.openxmlformats.org/officeDocument/2006/relationships/tags" Target="../tags/tag182.xml"/><Relationship Id="rId20" Type="http://schemas.openxmlformats.org/officeDocument/2006/relationships/tags" Target="../tags/tag18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2.jpe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28650" y="1131094"/>
            <a:ext cx="7886700" cy="777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28650" y="2011680"/>
            <a:ext cx="7886700" cy="347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628650" y="562451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FAEC1-6C0E-4708-992B-753B8D8202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3028950" y="562451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6457950" y="562451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57A9-CA8D-4ADE-8D70-425D8DAAC447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¤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88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9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9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2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3.xml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9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96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9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00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2.xml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3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4.xml"/><Relationship Id="rId1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5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6.xml"/><Relationship Id="rId1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7.xml"/><Relationship Id="rId1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8030" y="1202055"/>
            <a:ext cx="7647940" cy="1444625"/>
          </a:xfrm>
        </p:spPr>
        <p:txBody>
          <a:bodyPr/>
          <a:p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</a:rPr>
              <a:t>血清胃功能在临床当中的应用</a:t>
            </a:r>
            <a:endParaRPr lang="zh-CN" altLang="en-US" sz="4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48030" y="3387090"/>
            <a:ext cx="7647940" cy="1118870"/>
          </a:xfrm>
        </p:spPr>
        <p:txBody>
          <a:bodyPr/>
          <a:p>
            <a:r>
              <a:rPr lang="en-US" altLang="zh-CN"/>
              <a:t>                                      </a:t>
            </a:r>
            <a:r>
              <a:rPr lang="zh-CN" altLang="en-US"/>
              <a:t>细胞免疫室</a:t>
            </a:r>
            <a:r>
              <a:rPr lang="en-US" altLang="zh-CN"/>
              <a:t>    </a:t>
            </a:r>
            <a:r>
              <a:rPr lang="zh-CN" altLang="en-US"/>
              <a:t>张郡文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762250" y="361696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130935"/>
            <a:ext cx="5740400" cy="777875"/>
          </a:xfrm>
        </p:spPr>
        <p:txBody>
          <a:bodyPr>
            <a:normAutofit fontScale="90000"/>
          </a:bodyPr>
          <a:p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</a:rPr>
              <a:t>目前国内胃部疾病发展形势</a:t>
            </a:r>
            <a:endParaRPr lang="zh-CN" altLang="en-US" sz="4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zh-CN" altLang="en-US"/>
              <a:t>据“国家癌症中心”2022年2月发布的最新全国癌症数据统计显示：我国胃癌的发病率及死亡率均已攀升至第三位，严重威胁着人们的健康。胃癌起病隐匿，早期并无明显临床症状，待有明显症状就诊时，多已为中晚期，</a:t>
            </a:r>
            <a:r>
              <a:rPr lang="zh-CN" altLang="en-US">
                <a:solidFill>
                  <a:srgbClr val="FF0000"/>
                </a:solidFill>
              </a:rPr>
              <a:t>术后5年生存率仅在30%以下</a:t>
            </a:r>
            <a:r>
              <a:rPr lang="zh-CN" altLang="en-US"/>
              <a:t>；但是</a:t>
            </a:r>
            <a:r>
              <a:rPr lang="zh-CN" altLang="en-US">
                <a:solidFill>
                  <a:srgbClr val="FF0000"/>
                </a:solidFill>
              </a:rPr>
              <a:t>早期胃癌预后良好</a:t>
            </a:r>
            <a:r>
              <a:rPr lang="zh-CN" altLang="en-US"/>
              <a:t>，经过治疗后</a:t>
            </a:r>
            <a:r>
              <a:rPr lang="zh-CN" altLang="en-US">
                <a:solidFill>
                  <a:srgbClr val="FF0000"/>
                </a:solidFill>
              </a:rPr>
              <a:t>5年生存率可达90%以上</a:t>
            </a:r>
            <a:r>
              <a:rPr lang="zh-CN" altLang="en-US"/>
              <a:t>。因此，胃癌的早发现、早诊断就显得尤为重要！胃癌的筛查方法主要包括消化道钡餐、血清学和内镜检查等。胃镜检查大家都很熟悉了，今天带大家了解的是胃癌相关的血清学检查——血清胃功能。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 descr="120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28650" y="986155"/>
            <a:ext cx="7886700" cy="49041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130935"/>
            <a:ext cx="4497070" cy="777875"/>
          </a:xfrm>
        </p:spPr>
        <p:txBody>
          <a:bodyPr/>
          <a:p>
            <a:r>
              <a:rPr lang="zh-CN" altLang="en-US" sz="3600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血清胃功能的概念</a:t>
            </a:r>
            <a:endParaRPr lang="zh-CN" altLang="en-US" sz="36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lang="en-US" altLang="zh-CN"/>
              <a:t>    </a:t>
            </a:r>
            <a:r>
              <a:rPr lang="zh-CN" altLang="en-US"/>
              <a:t>血清胃功能包括胃泌素（G-17）、胃蛋白酶原（</a:t>
            </a:r>
            <a:r>
              <a:rPr lang="en-US" altLang="zh-CN"/>
              <a:t>PG</a:t>
            </a:r>
            <a:r>
              <a:rPr lang="zh-CN" altLang="en-US"/>
              <a:t>I</a:t>
            </a:r>
            <a:r>
              <a:rPr lang="en-US" altLang="zh-CN"/>
              <a:t>)</a:t>
            </a:r>
            <a:r>
              <a:rPr lang="zh-CN" altLang="en-US"/>
              <a:t>和胃蛋白酶原</a:t>
            </a:r>
            <a:r>
              <a:rPr lang="en-US" altLang="zh-CN"/>
              <a:t>(PG</a:t>
            </a:r>
            <a:r>
              <a:rPr lang="zh-CN" altLang="en-US"/>
              <a:t>II</a:t>
            </a:r>
            <a:r>
              <a:rPr lang="en-US" altLang="zh-CN"/>
              <a:t>)</a:t>
            </a:r>
            <a:r>
              <a:rPr lang="zh-CN" altLang="en-US"/>
              <a:t>。胃泌素（G-17）是一种主要由胃窦、十二指肠G细胞分泌的胃肠激素，对调节消化道功能和维持其结构完整有重要作用。G-17仅由胃窦部G细胞分泌，因此G-17是反应胃黏膜损伤情况的重要指标。如果</a:t>
            </a:r>
            <a:r>
              <a:rPr lang="zh-CN" altLang="en-US">
                <a:solidFill>
                  <a:srgbClr val="FF0000"/>
                </a:solidFill>
              </a:rPr>
              <a:t>胃泌素17偏高</a:t>
            </a:r>
            <a:r>
              <a:rPr lang="zh-CN" altLang="en-US"/>
              <a:t>，可能影响胃的消化吸收功能，而导致出现胃肠道的疾病，比如胃炎，胃溃疡等。胃泌素-17（G-17）：是反映胃窦内分泌功能的敏感指标之一，可以提示胃窦黏膜萎缩状况或者是否存在异常增殖。 胃蛋白酶原I  (PGI)：主要由胃底腺主细胞和颈黏液细胞分泌，是检测胃泌酸腺细胞功能的指针。胃蛋白酶原II  (PGII)：除了胃底腺分泌外，胃窦幽门腺和近端十二指肠Brunner腺也能分泌。相对于胃窦黏膜，PGII与胃底黏膜病变的相关性较大。胃蛋白酶原PGI/PGII（PGR）:PGI / II比值进行性降低与胃粘膜萎缩进展相关。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255" y="341630"/>
            <a:ext cx="7787005" cy="58515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527050"/>
            <a:ext cx="3887470" cy="848360"/>
          </a:xfrm>
        </p:spPr>
        <p:txBody>
          <a:bodyPr/>
          <a:p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G-17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的结果分析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endParaRPr lang="en-US" altLang="zh-CN" sz="3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412875"/>
            <a:ext cx="7886700" cy="4056380"/>
          </a:xfrm>
        </p:spPr>
        <p:txBody>
          <a:bodyPr>
            <a:normAutofit fontScale="25000"/>
          </a:bodyPr>
          <a:p>
            <a:endParaRPr lang="zh-CN" altLang="en-US" sz="6400"/>
          </a:p>
          <a:p>
            <a:pPr>
              <a:lnSpc>
                <a:spcPct val="100000"/>
              </a:lnSpc>
            </a:pPr>
            <a:r>
              <a:rPr lang="zh-CN" altLang="en-US" sz="8000"/>
              <a:t>G-17≤1pmol/L：提示重度的胃窦粘膜萎缩风险或高酸；</a:t>
            </a:r>
            <a:endParaRPr lang="zh-CN" altLang="en-US" sz="8000"/>
          </a:p>
          <a:p>
            <a:pPr>
              <a:lnSpc>
                <a:spcPct val="100000"/>
              </a:lnSpc>
            </a:pPr>
            <a:r>
              <a:rPr lang="zh-CN" altLang="en-US" sz="8000"/>
              <a:t>G-17≥15pmol/L：提示胃体粘膜萎缩或胃窦增生的风险（需排除PPI等药物影响）；</a:t>
            </a:r>
            <a:endParaRPr lang="zh-CN" altLang="en-US" sz="8000"/>
          </a:p>
          <a:p>
            <a:pPr>
              <a:lnSpc>
                <a:spcPct val="100000"/>
              </a:lnSpc>
            </a:pPr>
            <a:endParaRPr lang="zh-CN" altLang="en-US" sz="6400"/>
          </a:p>
          <a:p>
            <a:pPr>
              <a:lnSpc>
                <a:spcPct val="100000"/>
              </a:lnSpc>
            </a:pPr>
            <a:r>
              <a:rPr lang="zh-CN" altLang="en-US" sz="8000"/>
              <a:t>胃泌素 17 检测影响因素：</a:t>
            </a:r>
            <a:endParaRPr lang="zh-CN" altLang="en-US" sz="8000"/>
          </a:p>
          <a:p>
            <a:pPr>
              <a:lnSpc>
                <a:spcPct val="100000"/>
              </a:lnSpc>
            </a:pPr>
            <a:r>
              <a:rPr lang="zh-CN" altLang="en-US" sz="8000"/>
              <a:t>① 糖尿病患者定期监测 G-17，预防糖尿病自主神经病变。</a:t>
            </a:r>
            <a:endParaRPr lang="zh-CN" altLang="en-US" sz="8000"/>
          </a:p>
          <a:p>
            <a:pPr>
              <a:lnSpc>
                <a:spcPct val="100000"/>
              </a:lnSpc>
            </a:pPr>
            <a:r>
              <a:rPr lang="zh-CN" altLang="en-US" sz="8000"/>
              <a:t>② 服用 PPI类药物后，G-17 水平通常显著升高，若 G-17 升高不明显，则存在胃窦萎缩风险。</a:t>
            </a:r>
            <a:r>
              <a:rPr lang="zh-CN" altLang="en-US" sz="3200"/>
              <a:t> </a:t>
            </a:r>
            <a:endParaRPr lang="zh-CN" altLang="en-US"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859155"/>
            <a:ext cx="4791075" cy="626745"/>
          </a:xfrm>
        </p:spPr>
        <p:txBody>
          <a:bodyPr>
            <a:normAutofit fontScale="90000"/>
          </a:bodyPr>
          <a:p>
            <a:r>
              <a:rPr lang="en-US" altLang="zh-CN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PGI</a:t>
            </a:r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PGII</a:t>
            </a:r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的结果分析</a:t>
            </a:r>
            <a:endParaRPr lang="zh-CN" altLang="en-US" sz="4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r>
              <a:rPr lang="en-US" altLang="zh-CN"/>
              <a:t>P</a:t>
            </a:r>
            <a:r>
              <a:rPr lang="zh-CN" altLang="en-US"/>
              <a:t>G I ≤ 70ng/mL 且 PG I/PG II ≤ 3：</a:t>
            </a:r>
            <a:endParaRPr lang="zh-CN" altLang="en-US"/>
          </a:p>
          <a:p>
            <a:r>
              <a:rPr lang="zh-CN" altLang="en-US"/>
              <a:t>胃粘膜细胞萎缩，建议做胃镜进一步检查。</a:t>
            </a:r>
            <a:endParaRPr lang="zh-CN" altLang="en-US"/>
          </a:p>
          <a:p>
            <a:r>
              <a:rPr lang="zh-CN" altLang="en-US"/>
              <a:t>可能原因：以萎缩性胃炎居多，特别注意有萎缩性胃炎、肠化生、异型增生、胃癌等的高风险因素。</a:t>
            </a:r>
            <a:endParaRPr lang="zh-CN" altLang="en-US"/>
          </a:p>
          <a:p>
            <a:endParaRPr lang="zh-CN" altLang="en-US" sz="1800"/>
          </a:p>
          <a:p>
            <a:r>
              <a:rPr lang="zh-CN" altLang="en-US"/>
              <a:t>PG I ≤ 70ng/mL 且 PG I/PG II &gt; 3：</a:t>
            </a:r>
            <a:endParaRPr lang="zh-CN" altLang="en-US"/>
          </a:p>
          <a:p>
            <a:r>
              <a:rPr lang="zh-CN" altLang="en-US"/>
              <a:t>胃蛋白酶分泌较少，建议定期复查。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45515" y="1127760"/>
            <a:ext cx="745553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PG I &gt; 240ng/mL 或 PG II &gt; 20ng/mL：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胃粘膜有破损，建议做胃镜进一步检查或禁酒、两周后复查。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可能原因：PG II较稳定，但胃粘膜受攻击或受破坏时活动期的PGI会明显增加。HP感染、浅表性胃炎、糜烂性胃炎、胃溃疡、十二指肠溃疡，均可致血清PG I、PG II增高。胃溃疡复发PG II增高明显，十二指肠溃疡复发PG I、PG II增高明显。</a:t>
            </a:r>
            <a:endParaRPr lang="zh-CN" altLang="en-US" sz="2400"/>
          </a:p>
          <a:p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 descr="116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28650" y="1397635"/>
            <a:ext cx="7886700" cy="40125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48335"/>
            <a:ext cx="5112385" cy="827405"/>
          </a:xfrm>
        </p:spPr>
        <p:txBody>
          <a:bodyPr/>
          <a:p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</a:rPr>
              <a:t>胃部疾病的发生机制</a:t>
            </a:r>
            <a:endParaRPr lang="zh-CN" altLang="en-US" sz="4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910715"/>
            <a:ext cx="4504690" cy="3759200"/>
          </a:xfrm>
        </p:spPr>
        <p:txBody>
          <a:bodyPr>
            <a:noAutofit/>
          </a:bodyPr>
          <a:p>
            <a:r>
              <a:rPr lang="zh-CN" altLang="en-US" sz="1800"/>
              <a:t>1、压力。当人体有压力的时候，身体会分泌抗压力荷尔蒙，把蛋白质分解出来用于抵抗压力，优先分解胃粘膜。</a:t>
            </a:r>
            <a:endParaRPr lang="zh-CN" altLang="en-US" sz="1800"/>
          </a:p>
          <a:p>
            <a:r>
              <a:rPr lang="zh-CN" altLang="en-US" sz="1800"/>
              <a:t>2、不吃早餐。早上胃液分泌出来，用来消化食物，如果不吃早餐，胃没有食物可分解，就会分解胃粘膜。</a:t>
            </a:r>
            <a:endParaRPr lang="zh-CN" altLang="en-US" sz="1800"/>
          </a:p>
          <a:p>
            <a:r>
              <a:rPr lang="zh-CN" altLang="en-US" sz="1800"/>
              <a:t>3、垃圾食品。现代人喜欢吃各种垃圾食品，包括刺激性的食物、饮料、酒等都会对胃造成伤害。</a:t>
            </a:r>
            <a:endParaRPr lang="zh-CN" altLang="en-US" sz="1800"/>
          </a:p>
          <a:p>
            <a:r>
              <a:rPr lang="zh-CN" altLang="en-US" sz="1800"/>
              <a:t>4、</a:t>
            </a:r>
            <a:r>
              <a:rPr lang="zh-CN" altLang="en-US" sz="1800">
                <a:solidFill>
                  <a:srgbClr val="FF0000"/>
                </a:solidFill>
              </a:rPr>
              <a:t>幽门螺旋杆菌</a:t>
            </a:r>
            <a:r>
              <a:rPr lang="zh-CN" altLang="en-US" sz="1800"/>
              <a:t>。早期人们认为胃病不会传染，后来发现可以传染是因为发现一种细菌叫幽门螺旋杆菌，这种菌无处不在，一不小心就会被传染，这种细菌会造成胃炎。</a:t>
            </a:r>
            <a:endParaRPr lang="zh-CN" altLang="en-US" sz="1800"/>
          </a:p>
        </p:txBody>
      </p:sp>
      <p:pic>
        <p:nvPicPr>
          <p:cNvPr id="5" name="内容占位符 4" descr="11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163820" y="1896745"/>
            <a:ext cx="3532505" cy="35464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136650"/>
            <a:ext cx="6850380" cy="601980"/>
          </a:xfrm>
        </p:spPr>
        <p:txBody>
          <a:bodyPr>
            <a:noAutofit/>
          </a:bodyPr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胃部疾病的发生发展的临床表现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内容占位符 6"/>
          <p:cNvSpPr/>
          <p:nvPr>
            <p:ph idx="1"/>
          </p:nvPr>
        </p:nvSpPr>
        <p:spPr>
          <a:xfrm>
            <a:off x="628650" y="1997710"/>
            <a:ext cx="7886700" cy="3733800"/>
          </a:xfrm>
        </p:spPr>
        <p:txBody>
          <a:bodyPr>
            <a:noAutofit/>
          </a:bodyPr>
          <a:p>
            <a:r>
              <a:rPr lang="en-US" altLang="zh-CN" sz="1800"/>
              <a:t>1.</a:t>
            </a:r>
            <a:r>
              <a:rPr lang="zh-CN" altLang="en-US" sz="1800"/>
              <a:t>疼痛：这是胃病最常见的症状之一。导致隐痛的原因很多，表现形式也复杂。病因包括受寒、气滞、血瘀等，表现形式有隐痛、刺痛、绞痛。</a:t>
            </a:r>
            <a:endParaRPr lang="zh-CN" altLang="en-US" sz="1800"/>
          </a:p>
          <a:p>
            <a:r>
              <a:rPr lang="zh-CN" altLang="en-US" sz="1800"/>
              <a:t>2、气胀：这也是胃病最常见的症状之一。如果脾胃运化失职，或者因寒受阻，或者其他因素，都会导致胃内的气体不能及时、不能正常排出，从而导致气胀。</a:t>
            </a:r>
            <a:endParaRPr lang="zh-CN" altLang="en-US" sz="1800"/>
          </a:p>
          <a:p>
            <a:r>
              <a:rPr lang="zh-CN" altLang="en-US" sz="1800"/>
              <a:t>3、食胀：由于各种各样的因素，胃不能正常消化食物，或者或者肠胃蠕动过慢，都会导致食胀。</a:t>
            </a:r>
            <a:endParaRPr lang="zh-CN" altLang="en-US" sz="1800"/>
          </a:p>
          <a:p>
            <a:r>
              <a:rPr lang="zh-CN" altLang="en-US" sz="1800"/>
              <a:t>4、舌淡无味：中医理论认为，脾开窍于口，如果脾受困，或其他原因导致脾虚，都会引起患者口不知味，不欲食。</a:t>
            </a:r>
            <a:endParaRPr lang="zh-CN" altLang="en-US" sz="1800"/>
          </a:p>
          <a:p>
            <a:r>
              <a:rPr lang="zh-CN" altLang="en-US" sz="1800"/>
              <a:t>5、口苦：这是肝胆受热产生的典型症状，是胆气上泛的表现。西医检查规类为胆汁反流性胃炎。</a:t>
            </a:r>
            <a:endParaRPr lang="zh-CN" altLang="en-US" sz="180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>
          <a:xfrm>
            <a:off x="628650" y="1285875"/>
            <a:ext cx="7886700" cy="4466590"/>
          </a:xfrm>
        </p:spPr>
        <p:txBody>
          <a:bodyPr>
            <a:normAutofit lnSpcReduction="10000"/>
          </a:bodyPr>
          <a:p>
            <a:pPr marL="0" indent="0" algn="l">
              <a:buNone/>
            </a:pP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6、面色：胃病患者病史过长，面色容易萎黄、黯淡无光。</a:t>
            </a:r>
            <a:endParaRPr lang="zh-CN" altLang="en-US" sz="200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0" indent="0" algn="l">
              <a:buNone/>
            </a:pPr>
            <a:endParaRPr lang="zh-CN" altLang="en-US" sz="20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indent="0" algn="l">
              <a:buNone/>
            </a:pP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7、舌苔颜色：正常的舌头，舌体柔软，活动自如，颜色淡红光泽，有润泽，舌苔薄白。胃病初期，舌苔黄，口有异味，此为实证。时间久后，舌苔转白，便秘者舌质肥厚，疼痛者舌质有瘀斑。</a:t>
            </a:r>
            <a:endParaRPr lang="zh-CN" altLang="en-US" sz="200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0" indent="0" algn="l">
              <a:buNone/>
            </a:pPr>
            <a:endParaRPr lang="zh-CN" altLang="en-US" sz="20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indent="0" algn="l">
              <a:buNone/>
            </a:pP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8、恶心呕吐：饮食失常、寒温不适引起的胃病，容易造成患者恶心呕吐。</a:t>
            </a:r>
            <a:endParaRPr lang="zh-CN" altLang="en-US" sz="200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0" indent="0" algn="l">
              <a:buNone/>
            </a:pPr>
            <a:endParaRPr lang="zh-CN" altLang="en-US" sz="20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marL="0" indent="0" algn="l">
              <a:buNone/>
            </a:pP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9、打嗝嗳气：跟情绪有关，或者因吵架、压力过大等导致的胃病患者容易有此症状。</a:t>
            </a:r>
            <a:endParaRPr lang="zh-CN" altLang="en-US" sz="200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0" indent="0" algn="l">
              <a:buNone/>
            </a:pPr>
            <a:r>
              <a:rPr lang="zh-CN" altLang="en-US" sz="20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10、胸闷：以气不顺、滞留胸腔为特征，脾气暴躁者、情绪不佳者易得。</a:t>
            </a:r>
            <a:endParaRPr lang="zh-CN" altLang="en-US">
              <a:latin typeface="+mn-ea"/>
              <a:ea typeface="+mn-ea"/>
              <a:cs typeface="+mn-ea"/>
            </a:endParaRPr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565" y="967105"/>
            <a:ext cx="7564755" cy="48539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09600"/>
            <a:ext cx="4413885" cy="876935"/>
          </a:xfrm>
        </p:spPr>
        <p:txBody>
          <a:bodyPr/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胃部病变的早诊早治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486535"/>
            <a:ext cx="7886700" cy="4003675"/>
          </a:xfrm>
        </p:spPr>
        <p:txBody>
          <a:bodyPr/>
          <a:p>
            <a:r>
              <a:rPr lang="zh-CN" altLang="en-US"/>
              <a:t>为了减少早期胃癌的漏诊率，临床上可根据“ABC法加内镜检查”进行早期胃癌诊断。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4" name="图片 3" descr="1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2781300"/>
            <a:ext cx="7791450" cy="31623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>
          <a:xfrm>
            <a:off x="628650" y="692785"/>
            <a:ext cx="7886700" cy="483044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没有症状</a:t>
            </a:r>
            <a:r>
              <a:rPr lang="en-US" altLang="zh-CN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没有病变？</a:t>
            </a:r>
            <a:endParaRPr lang="zh-CN" altLang="en-US" sz="3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zh-CN" altLang="en-US" sz="20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20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案是否定的！</a:t>
            </a:r>
            <a:endParaRPr lang="zh-CN" altLang="en-US" sz="20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20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没感觉到不适症状，不代表就没有问题！反过来也一样，真正患上某些疾病，早期也并没有症状，就像消化科医生中非常流行的一句话，“早期胃癌的典型症状就是～没有症状”。</a:t>
            </a:r>
            <a:endParaRPr lang="zh-CN" altLang="en-US" sz="20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zh-CN" altLang="en-US" sz="20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20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目前的研究发现，每100位感染幽门螺杆菌的病人当中，会有30位左右的患者有不舒服的感觉，比如胃胀、胃痛、反酸、烧心等。剩下的70位患者他们基本没有什么症状。我国胃癌70%-80%发现时候都是中晚期，也是在早期没有症状才被忽略的，等到有症状，火烧眉毛了，才来做胃镜，很多人活不过5年（进展期胃癌的五年存活率＜30%）。</a:t>
            </a:r>
            <a:endParaRPr lang="zh-CN" altLang="en-US" sz="20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zh-CN" altLang="en-US" sz="22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54050"/>
            <a:ext cx="7886700" cy="5280025"/>
          </a:xfrm>
        </p:spPr>
        <p:txBody>
          <a:bodyPr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胃癌发生的高危人群</a:t>
            </a:r>
            <a:br>
              <a:rPr lang="zh-CN" altLang="en-US" sz="2800">
                <a:latin typeface="黑体" panose="02010609060101010101" charset="-122"/>
                <a:ea typeface="黑体" panose="02010609060101010101" charset="-122"/>
              </a:rPr>
            </a:br>
            <a:br>
              <a:rPr lang="zh-CN" altLang="en-US" sz="2800"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根据</a:t>
            </a: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《中国早期胃癌筛查及内镜诊治共识意见》指出以下符合</a:t>
            </a:r>
            <a:r>
              <a:rPr lang="zh-CN" altLang="en-US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第1条</a:t>
            </a: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和</a:t>
            </a:r>
            <a:r>
              <a:rPr lang="zh-CN" altLang="en-US" sz="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2-6</a:t>
            </a: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中任一条者应列为胃癌高危人群，建议作筛查：</a:t>
            </a: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1.年龄40岁以上，男女不限  </a:t>
            </a: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2.胃癌高发地区人群     </a:t>
            </a: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3.H.Pylori感染者    </a:t>
            </a: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4.既往患有慢性萎缩性胃炎、胃溃疡、胃息肉、手术后残胃等胃癌前疾病  </a:t>
            </a: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5.胃癌患者一级亲属   </a:t>
            </a:r>
            <a:b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</a:br>
            <a:r>
              <a:rPr lang="zh-CN" altLang="en-US" sz="2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6.存在胃癌其他高危因素（高盐、腌制饮食、吸烟、 重度饮酒等）</a:t>
            </a:r>
            <a:endParaRPr lang="zh-CN" altLang="en-US" sz="20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 descr="115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886460" y="947420"/>
            <a:ext cx="7361555" cy="45758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做了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HP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检测有必要再做血清胃功能吗？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05" y="1988820"/>
            <a:ext cx="7886700" cy="3478292"/>
          </a:xfrm>
        </p:spPr>
        <p:txBody>
          <a:bodyPr>
            <a:noAutofit/>
          </a:bodyPr>
          <a:p>
            <a:r>
              <a:rPr lang="zh-CN" altLang="en-US" sz="1800"/>
              <a:t>1.幽门螺旋杆菌感染筛查，根据研究显示，35%以上的胃癌是由幽门螺旋杆菌感染引起的。</a:t>
            </a:r>
            <a:endParaRPr lang="zh-CN" altLang="en-US" sz="1800"/>
          </a:p>
          <a:p>
            <a:r>
              <a:rPr lang="zh-CN" altLang="en-US" sz="1800"/>
              <a:t>2.消化性溃疡的筛查，个人黏膜功能的动态监测，胃蛋白酶原的分泌水平可显示为胃黏膜的状态和功能，当胃黏膜发生病变，血清中的PG水平也随之变化。</a:t>
            </a:r>
            <a:endParaRPr lang="zh-CN" altLang="en-US" sz="1800"/>
          </a:p>
          <a:p>
            <a:r>
              <a:rPr lang="zh-CN" altLang="en-US" sz="1800"/>
              <a:t>胃部相关疾病辅助诊断</a:t>
            </a:r>
            <a:endParaRPr lang="zh-CN" altLang="en-US" sz="1800"/>
          </a:p>
          <a:p>
            <a:r>
              <a:rPr lang="zh-CN" altLang="en-US" sz="1800"/>
              <a:t>萎缩性胃炎的诊断。幽门螺旋杆菌感染被普遍认为是慢性萎缩性胃炎的主要原因，</a:t>
            </a:r>
            <a:r>
              <a:rPr lang="zh-CN" altLang="en-US" sz="1800">
                <a:solidFill>
                  <a:srgbClr val="FF0000"/>
                </a:solidFill>
              </a:rPr>
              <a:t>Hp结合PG分泌水平</a:t>
            </a:r>
            <a:r>
              <a:rPr lang="zh-CN" altLang="en-US" sz="1800"/>
              <a:t>，不仅可以诊断是否有萎缩性胃炎，而且还能判断是否由幽门螺旋感染而引起。</a:t>
            </a:r>
            <a:endParaRPr lang="zh-CN" altLang="en-US" sz="1800"/>
          </a:p>
          <a:p>
            <a:r>
              <a:rPr lang="zh-CN" altLang="en-US" sz="1800"/>
              <a:t>胃癌切除术后复发判定</a:t>
            </a:r>
            <a:endParaRPr lang="zh-CN" altLang="en-US" sz="1800"/>
          </a:p>
          <a:p>
            <a:r>
              <a:rPr lang="zh-CN" altLang="en-US" sz="1800"/>
              <a:t>胃癌切除术后PG分泌水平会趋于稳定值，当胃癌复发的时候，PG分泌水平会出现异常波动。</a:t>
            </a:r>
            <a:endParaRPr lang="zh-CN" altLang="en-US" sz="180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</a:rPr>
              <a:t>PGI异常，提示可能胃体、胃黏膜萎缩受损，可能与浅表性胃炎、萎缩性胃炎等疾病有关，如读值大于200，则可能与饮食、药物的刺激或幽门螺旋杆菌感染及胃溃疡、十二指肠溃疡有关。</a:t>
            </a:r>
            <a:endParaRPr lang="zh-CN" altLang="en-US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</a:rPr>
              <a:t>PGII异常则可能与幽门螺旋杆菌感染、胃溃疡、十二指肠溃疡以及胃窦部疾病有关。</a:t>
            </a:r>
            <a:endParaRPr lang="zh-CN" altLang="en-US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</a:rPr>
              <a:t>比值异常可能与浅表性胃炎、萎缩性胃炎、幽门螺旋杆菌感染、胃溃疡、十二指肠溃疡及胃窦部疾病有关。</a:t>
            </a:r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803910"/>
            <a:ext cx="5586730" cy="682625"/>
          </a:xfrm>
        </p:spPr>
        <p:txBody>
          <a:bodyPr>
            <a:normAutofit fontScale="90000"/>
          </a:bodyPr>
          <a:p>
            <a:r>
              <a:rPr lang="zh-CN" altLang="en-US" sz="4000">
                <a:latin typeface="宋体" panose="02010600030101010101" pitchFamily="2" charset="-122"/>
                <a:ea typeface="宋体" panose="02010600030101010101" pitchFamily="2" charset="-122"/>
              </a:rPr>
              <a:t>早期胃部病变的治疗手段</a:t>
            </a:r>
            <a:endParaRPr lang="zh-CN" altLang="en-US" sz="4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599565"/>
            <a:ext cx="7886700" cy="4599305"/>
          </a:xfrm>
        </p:spPr>
        <p:txBody>
          <a:bodyPr>
            <a:normAutofit fontScale="70000"/>
          </a:bodyPr>
          <a:p>
            <a:r>
              <a:rPr lang="zh-CN" altLang="en-US" sz="2600"/>
              <a:t>大部分慢性浅表性胃炎</a:t>
            </a:r>
            <a:r>
              <a:rPr lang="zh-CN" altLang="en-US" sz="2600">
                <a:solidFill>
                  <a:srgbClr val="FF0000"/>
                </a:solidFill>
              </a:rPr>
              <a:t>可逆转</a:t>
            </a:r>
            <a:r>
              <a:rPr lang="zh-CN" altLang="en-US" sz="2600"/>
              <a:t>，少部分可转为慢性萎缩性胃炎。慢性萎缩胃炎</a:t>
            </a:r>
            <a:r>
              <a:rPr lang="zh-CN" altLang="en-US" sz="2600">
                <a:solidFill>
                  <a:srgbClr val="FF0000"/>
                </a:solidFill>
              </a:rPr>
              <a:t>随年龄逐渐加重</a:t>
            </a:r>
            <a:r>
              <a:rPr lang="zh-CN" altLang="en-US" sz="2600"/>
              <a:t>，但轻症亦可逆转。因此，对慢性胃炎治疗应及早从慢性浅表性胃炎开始，对慢性萎缩性胃炎也应坚持治疗。</a:t>
            </a:r>
            <a:endParaRPr lang="zh-CN" altLang="en-US" sz="2300"/>
          </a:p>
          <a:p>
            <a:r>
              <a:rPr lang="zh-CN" altLang="en-US" sz="2600"/>
              <a:t>1、预防治疗：避免进食对胃黏膜有强刺激的饮食及药品，戒烟忌酒。注意饮食卫生，防止暴饮暴食。积极治疗口、鼻、咽部的慢性疾患。加强锻炼提高身体素质。</a:t>
            </a:r>
            <a:endParaRPr lang="zh-CN" altLang="en-US" sz="2600"/>
          </a:p>
          <a:p>
            <a:r>
              <a:rPr lang="zh-CN" altLang="en-US" sz="2600"/>
              <a:t>2、疼痛发作时可用阿托品、颠茄合剂等。</a:t>
            </a:r>
            <a:endParaRPr lang="zh-CN" altLang="en-US" sz="2600"/>
          </a:p>
          <a:p>
            <a:r>
              <a:rPr lang="zh-CN" altLang="en-US" sz="2600"/>
              <a:t>3、胃酸增高可用质子泵抑制剂如</a:t>
            </a:r>
            <a:r>
              <a:rPr lang="zh-CN" altLang="en-US" sz="2600">
                <a:solidFill>
                  <a:srgbClr val="FF0000"/>
                </a:solidFill>
              </a:rPr>
              <a:t>雷贝拉唑、兰索拉唑、奥美拉唑</a:t>
            </a:r>
            <a:r>
              <a:rPr lang="zh-CN" altLang="en-US" sz="2600"/>
              <a:t>等，症状较轻者可用H2受体阻滞剂如</a:t>
            </a:r>
            <a:r>
              <a:rPr lang="zh-CN" altLang="en-US" sz="2600">
                <a:solidFill>
                  <a:srgbClr val="FF0000"/>
                </a:solidFill>
              </a:rPr>
              <a:t>雷尼替丁、氢氧化铝胺</a:t>
            </a:r>
            <a:r>
              <a:rPr lang="zh-CN" altLang="en-US" sz="2600"/>
              <a:t>等。</a:t>
            </a:r>
            <a:endParaRPr lang="zh-CN" altLang="en-US" sz="2600"/>
          </a:p>
          <a:p>
            <a:r>
              <a:rPr lang="zh-CN" altLang="en-US" sz="2600"/>
              <a:t>4、胃酸缺乏或无酸者可给予</a:t>
            </a:r>
            <a:r>
              <a:rPr lang="zh-CN" altLang="en-US" sz="2600">
                <a:solidFill>
                  <a:srgbClr val="FF0000"/>
                </a:solidFill>
              </a:rPr>
              <a:t>1%稀盐酸或胃蛋白酶合剂</a:t>
            </a:r>
            <a:r>
              <a:rPr lang="zh-CN" altLang="en-US" sz="2600"/>
              <a:t>，伴有消化不良者可加用</a:t>
            </a:r>
            <a:r>
              <a:rPr lang="zh-CN" altLang="en-US" sz="2600">
                <a:solidFill>
                  <a:srgbClr val="FF0000"/>
                </a:solidFill>
              </a:rPr>
              <a:t>胰酶片、多酶片</a:t>
            </a:r>
            <a:r>
              <a:rPr lang="zh-CN" altLang="en-US" sz="2600"/>
              <a:t>等助消化药。</a:t>
            </a:r>
            <a:endParaRPr lang="zh-CN" altLang="en-US" sz="2600"/>
          </a:p>
          <a:p>
            <a:r>
              <a:rPr lang="zh-CN" altLang="en-US" sz="2600"/>
              <a:t>5、胃黏膜活检发现幽门螺杆菌者加服</a:t>
            </a:r>
            <a:r>
              <a:rPr lang="zh-CN" altLang="en-US" sz="2600">
                <a:solidFill>
                  <a:srgbClr val="FF0000"/>
                </a:solidFill>
              </a:rPr>
              <a:t>抗生素</a:t>
            </a:r>
            <a:r>
              <a:rPr lang="zh-CN" altLang="en-US" sz="2600"/>
              <a:t>治疗。</a:t>
            </a:r>
            <a:endParaRPr lang="zh-CN" altLang="en-US" sz="2600"/>
          </a:p>
          <a:p>
            <a:r>
              <a:rPr lang="zh-CN" altLang="en-US" sz="2600"/>
              <a:t>6、胆汁反流明显者可用</a:t>
            </a:r>
            <a:r>
              <a:rPr lang="zh-CN" altLang="en-US" sz="2600">
                <a:solidFill>
                  <a:srgbClr val="FF0000"/>
                </a:solidFill>
              </a:rPr>
              <a:t>胃复安和吗叮啉</a:t>
            </a:r>
            <a:r>
              <a:rPr lang="zh-CN" altLang="en-US" sz="2600"/>
              <a:t>以增强胃窦部蠕动，减少胆汁反流。铝碳酸镁片、消胆胺、硫糖铝可与胆汁酸结合、减轻症状。</a:t>
            </a:r>
            <a:endParaRPr lang="zh-CN" altLang="en-US" sz="260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 descr="118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808990" y="1004570"/>
            <a:ext cx="7504430" cy="47180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130935"/>
            <a:ext cx="3637915" cy="777875"/>
          </a:xfrm>
        </p:spPr>
        <p:txBody>
          <a:bodyPr/>
          <a:p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</a:rPr>
              <a:t>预防措施及手段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、科学规律的作息时间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、科学健康的饮食搭配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、学会释放压力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、定期常规体检</a:t>
            </a:r>
            <a:endParaRPr lang="zh-CN" altLang="en-US"/>
          </a:p>
          <a:p>
            <a:r>
              <a:rPr lang="en-US" altLang="zh-CN"/>
              <a:t>5</a:t>
            </a:r>
            <a:r>
              <a:rPr lang="zh-CN" altLang="en-US"/>
              <a:t>、家族史人群定期做相关监测，早诊早治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88315"/>
            <a:ext cx="3130550" cy="443865"/>
          </a:xfrm>
        </p:spPr>
        <p:txBody>
          <a:bodyPr>
            <a:normAutofit fontScale="90000"/>
          </a:bodyPr>
          <a:p>
            <a:r>
              <a:rPr lang="zh-CN" altLang="en-US" sz="3600"/>
              <a:t>案例分析（一）</a:t>
            </a:r>
            <a:endParaRPr lang="zh-CN" altLang="en-US" sz="3600"/>
          </a:p>
        </p:txBody>
      </p:sp>
      <p:sp>
        <p:nvSpPr>
          <p:cNvPr id="5" name="内容占位符 4"/>
          <p:cNvSpPr/>
          <p:nvPr>
            <p:ph idx="1"/>
          </p:nvPr>
        </p:nvSpPr>
        <p:spPr>
          <a:xfrm>
            <a:off x="628650" y="1208405"/>
            <a:ext cx="7886700" cy="4281805"/>
          </a:xfrm>
        </p:spPr>
        <p:txBody>
          <a:bodyPr/>
          <a:p>
            <a:r>
              <a:rPr lang="en-US" altLang="zh-CN" sz="1800"/>
              <a:t>       </a:t>
            </a:r>
            <a:r>
              <a:rPr lang="zh-CN" altLang="en-US" sz="1800"/>
              <a:t>患者5天前无明显诱因出现腹痛，间断性发作，伴恶心、呕吐。呕吐物为胃内容物，不含胆汁及血液。继续腹膜透析治疗，放出腹膜透析液稍浑浊。无发热、头痛、头晕，无胸闷、胸痛、心前区疼痛，无呕吐，无咳嗽、咳嗽、咯血、呼吸困难，无尿频、尿急、尿痛、血尿，无关节痛、皮疹等症状，口服硝苯地平控释片，20mg；来我院门诊就诊：门诊核酸检测结果：阴性。门诊以“1.慢性肾脏病5期 2.腹膜透析相关性腹膜炎 3.腹膜透析状态</a:t>
            </a:r>
            <a:r>
              <a:rPr lang="en-US" altLang="zh-CN" sz="1800"/>
              <a:t>4.</a:t>
            </a:r>
            <a:r>
              <a:rPr lang="zh-CN" altLang="en-US" sz="1800"/>
              <a:t>慢性胃炎”收入我院。</a:t>
            </a:r>
            <a:endParaRPr lang="zh-CN" altLang="en-US" sz="1800"/>
          </a:p>
          <a:p>
            <a:endParaRPr lang="zh-CN" altLang="en-US" sz="1800"/>
          </a:p>
        </p:txBody>
      </p:sp>
      <p:pic>
        <p:nvPicPr>
          <p:cNvPr id="6" name="图片 5" descr="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085" y="3068955"/>
            <a:ext cx="6991350" cy="28397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860" y="1178560"/>
            <a:ext cx="7602855" cy="38931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27355"/>
            <a:ext cx="3246755" cy="748030"/>
          </a:xfrm>
        </p:spPr>
        <p:txBody>
          <a:bodyPr/>
          <a:p>
            <a:r>
              <a:rPr lang="zh-CN" altLang="en-US" sz="3600"/>
              <a:t>案例分析（二）</a:t>
            </a:r>
            <a:endParaRPr lang="zh-CN" altLang="en-US" sz="36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23340"/>
            <a:ext cx="7886700" cy="4441190"/>
          </a:xfrm>
        </p:spPr>
        <p:txBody>
          <a:bodyPr/>
          <a:p>
            <a:r>
              <a:rPr lang="zh-CN" altLang="en-US" sz="1800"/>
              <a:t>患者10天前无明显诱因出现纳差、恶心腹胀、乏力，双下肢无力，无发热、头痛、头晕，无胸闷、胸痛、心前区疼痛，无呕吐，无腹痛、腹胀、腹泻，无咳嗽、咳嗽、咯血、呼吸困难，无尿频、尿急、尿痛、血尿，无关节痛、皮疹等症状，2天前纳差、乏力加重，伴恶心呕吐，今日来我院就诊：</a:t>
            </a:r>
            <a:endParaRPr lang="zh-CN" altLang="en-US" sz="1800"/>
          </a:p>
          <a:p>
            <a:endParaRPr lang="zh-CN" altLang="en-US" sz="1800"/>
          </a:p>
        </p:txBody>
      </p:sp>
      <p:pic>
        <p:nvPicPr>
          <p:cNvPr id="4" name="图片 3" descr="1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2493010"/>
            <a:ext cx="7210425" cy="31311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 descr="114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1188085" y="260985"/>
            <a:ext cx="6325870" cy="2860675"/>
          </a:xfrm>
          <a:prstGeom prst="rect">
            <a:avLst/>
          </a:prstGeom>
        </p:spPr>
      </p:pic>
      <p:pic>
        <p:nvPicPr>
          <p:cNvPr id="4" name="图片 3" descr="1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10" y="3213100"/>
            <a:ext cx="6280785" cy="3044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753745"/>
            <a:ext cx="3607435" cy="565150"/>
          </a:xfrm>
        </p:spPr>
        <p:txBody>
          <a:bodyPr>
            <a:normAutofit/>
          </a:bodyPr>
          <a:p>
            <a:r>
              <a:rPr lang="zh-CN" altLang="en-US" sz="3200"/>
              <a:t>案例分析（三）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32230"/>
            <a:ext cx="7886700" cy="4157980"/>
          </a:xfrm>
        </p:spPr>
        <p:txBody>
          <a:bodyPr/>
          <a:p>
            <a:r>
              <a:rPr lang="en-US" altLang="zh-CN" sz="1800"/>
              <a:t>        </a:t>
            </a:r>
            <a:r>
              <a:rPr lang="zh-CN" altLang="en-US" sz="1600"/>
              <a:t>患者10天前无明显诱因出现纳差、乏力、倦怠，无头晕、恶心、呕吐，无心慌、胸闷、纳差；无寒颤、抽搐，无咳嗽、咳血、胸痛、呼吸困难，无心前区疼痛，无腹泻，无意识障碍；6天前至今间断呕血4次，每次约20ML左右；伴黑便。未进行检查及治疗，继续规律血液透析治疗。2天前上述症状加重，今日来我院，为进一步治疗来我院，门诊核酸检查：新冠病毒核酸检测结果：隂性。门诊以“1.慢性肾脏病5期 2.消化道出血？ 3.高血压病3级极高危 4.血液透析状态”收入我院。</a:t>
            </a:r>
            <a:endParaRPr lang="zh-CN" altLang="en-US" sz="1600"/>
          </a:p>
          <a:p>
            <a:endParaRPr lang="zh-CN" altLang="en-US" sz="1600"/>
          </a:p>
        </p:txBody>
      </p:sp>
      <p:pic>
        <p:nvPicPr>
          <p:cNvPr id="4" name="图片 3" descr="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853055"/>
            <a:ext cx="7077075" cy="30251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5045" y="1478915"/>
            <a:ext cx="7153275" cy="37547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597785"/>
            <a:ext cx="7886700" cy="1002030"/>
          </a:xfrm>
        </p:spPr>
        <p:txBody>
          <a:bodyPr/>
          <a:p>
            <a:r>
              <a:rPr lang="en-US" altLang="zh-CN" sz="7200" i="1">
                <a:gradFill>
                  <a:gsLst>
                    <a:gs pos="100000">
                      <a:srgbClr val="E06A6D"/>
                    </a:gs>
                    <a:gs pos="0">
                      <a:srgbClr val="FDB0BA"/>
                    </a:gs>
                  </a:gsLst>
                  <a:lin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7200" i="1">
                <a:gradFill>
                  <a:gsLst>
                    <a:gs pos="100000">
                      <a:srgbClr val="E06A6D"/>
                    </a:gs>
                    <a:gs pos="0">
                      <a:srgbClr val="FDB0BA"/>
                    </a:gs>
                  </a:gsLst>
                  <a:lin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谢谢聆听！</a:t>
            </a:r>
            <a:endParaRPr lang="zh-CN" altLang="en-US" sz="7200" i="1">
              <a:gradFill>
                <a:gsLst>
                  <a:gs pos="100000">
                    <a:srgbClr val="E06A6D"/>
                  </a:gs>
                  <a:gs pos="0">
                    <a:srgbClr val="FDB0BA"/>
                  </a:gs>
                </a:gsLst>
                <a:lin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4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160471"/>
</p:tagLst>
</file>

<file path=ppt/tags/tag182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16047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TEMPLATE_THUMBS_INDEX" val="1、9、12、16、19、25、28、29、30"/>
  <p:tag name="KSO_WM_TEMPLATE_CATEGORY" val="custom"/>
  <p:tag name="KSO_WM_TEMPLATE_INDEX" val="160471"/>
  <p:tag name="KSO_WM_BEAUTIFY_FLAG" val="#wm#"/>
  <p:tag name="KSO_WM_TAG_VERSION" val="1.0"/>
  <p:tag name="KSO_WM_TEMPLATE_SUBCATEGORY" val="0"/>
  <p:tag name="KSO_WM_TEMPLATE_MASTER_TYPE" val="1"/>
  <p:tag name="KSO_WM_TEMPLATE_COLOR_TYPE" val="0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88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89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1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2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3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4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5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6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7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199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1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2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3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5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7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8.xml><?xml version="1.0" encoding="utf-8"?>
<p:tagLst xmlns:p="http://schemas.openxmlformats.org/presentationml/2006/main">
  <p:tag name="KSO_WM_BEAUTIFY_FLAG" val="#wm#"/>
  <p:tag name="KSO_WM_TEMPLATE_CATEGORY" val="custom"/>
  <p:tag name="KSO_WM_TEMPLATE_INDEX" val="160471"/>
</p:tagLst>
</file>

<file path=ppt/tags/tag209.xml><?xml version="1.0" encoding="utf-8"?>
<p:tagLst xmlns:p="http://schemas.openxmlformats.org/presentationml/2006/main">
  <p:tag name="COMMONDATA" val="eyJoZGlkIjoiMWVjZjNkZWEwYmRlYWU3OTZlOTIwY2VhYjZjZGI2NjQifQ=="/>
</p:tagLst>
</file>

<file path=ppt/theme/theme1.xml><?xml version="1.0" encoding="utf-8"?>
<a:theme xmlns:a="http://schemas.openxmlformats.org/drawingml/2006/main" name="1_Office 主题​​">
  <a:themeElements>
    <a:clrScheme name="160471">
      <a:dk1>
        <a:srgbClr val="000000"/>
      </a:dk1>
      <a:lt1>
        <a:srgbClr val="FFFFFF"/>
      </a:lt1>
      <a:dk2>
        <a:srgbClr val="F2FCFC"/>
      </a:dk2>
      <a:lt2>
        <a:srgbClr val="FFFFFF"/>
      </a:lt2>
      <a:accent1>
        <a:srgbClr val="34C5D4"/>
      </a:accent1>
      <a:accent2>
        <a:srgbClr val="4FCDDA"/>
      </a:accent2>
      <a:accent3>
        <a:srgbClr val="6AD4DF"/>
      </a:accent3>
      <a:accent4>
        <a:srgbClr val="84DCE5"/>
      </a:accent4>
      <a:accent5>
        <a:srgbClr val="9FE3EA"/>
      </a:accent5>
      <a:accent6>
        <a:srgbClr val="BAEBF0"/>
      </a:accent6>
      <a:hlink>
        <a:srgbClr val="0070C0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3962</Words>
  <Application>WPS 演示</Application>
  <PresentationFormat/>
  <Paragraphs>125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1_Office 主题​​</vt:lpstr>
      <vt:lpstr>血清胃功能在临床当中的应用</vt:lpstr>
      <vt:lpstr>目前国内胃部疾病发展形势</vt:lpstr>
      <vt:lpstr>PowerPoint 演示文稿</vt:lpstr>
      <vt:lpstr>血清胃功能的概念</vt:lpstr>
      <vt:lpstr>PowerPoint 演示文稿</vt:lpstr>
      <vt:lpstr>G-17的结果分析:</vt:lpstr>
      <vt:lpstr>PGI、PGII的结果分析</vt:lpstr>
      <vt:lpstr>PowerPoint 演示文稿</vt:lpstr>
      <vt:lpstr>PowerPoint 演示文稿</vt:lpstr>
      <vt:lpstr>胃部疾病的发生机制</vt:lpstr>
      <vt:lpstr>胃部疾病的发生发展的临床表现</vt:lpstr>
      <vt:lpstr>PowerPoint 演示文稿</vt:lpstr>
      <vt:lpstr>PowerPoint 演示文稿</vt:lpstr>
      <vt:lpstr>胃部病变的早诊早治</vt:lpstr>
      <vt:lpstr>PowerPoint 演示文稿</vt:lpstr>
      <vt:lpstr>胃癌发生的高危人群  根据《中国早期胃癌筛查及内镜诊治共识意见》指出以下符合第1条和2-6中任一条者应列为胃癌高危人群，建议作筛查：  1.年龄40岁以上，男女不限   2.胃癌高发地区人群      3.H.Pylori感染者     4.既往患有慢性萎缩性胃炎、胃溃疡、胃息肉、手术后残胃等胃癌前疾病   5.胃癌患者一级亲属    6.存在胃癌其他高危因素（高盐、腌制饮食、吸烟、 重度饮酒等）</vt:lpstr>
      <vt:lpstr>PowerPoint 演示文稿</vt:lpstr>
      <vt:lpstr>做了HP检测有必要再做血清胃功能吗？</vt:lpstr>
      <vt:lpstr>PowerPoint 演示文稿</vt:lpstr>
      <vt:lpstr>早期胃部病变的治疗手段</vt:lpstr>
      <vt:lpstr>PowerPoint 演示文稿</vt:lpstr>
      <vt:lpstr>预防措施及手段</vt:lpstr>
      <vt:lpstr>案例分析（一）</vt:lpstr>
      <vt:lpstr>PowerPoint 演示文稿</vt:lpstr>
      <vt:lpstr>案例分析（二）</vt:lpstr>
      <vt:lpstr>PowerPoint 演示文稿</vt:lpstr>
      <vt:lpstr>PowerPoint 演示文稿</vt:lpstr>
      <vt:lpstr>PowerPoint 演示文稿</vt:lpstr>
      <vt:lpstr>    谢谢聆听！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血清胃功能在临床当中的应用</dc:title>
  <dc:creator>Administrator</dc:creator>
  <cp:lastModifiedBy>随风</cp:lastModifiedBy>
  <cp:revision>14</cp:revision>
  <dcterms:created xsi:type="dcterms:W3CDTF">2022-08-14T08:01:00Z</dcterms:created>
  <dcterms:modified xsi:type="dcterms:W3CDTF">2022-08-17T01:00:52Z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2052-11.1.0.12302</vt:lpwstr>
  </property>
  <property fmtid="{D5CDD505-2E9C-101B-9397-08002B2CF9AE}" pid="3" name="ICV">
    <vt:lpwstr>CAA7B18D8AA7444BB34A5701370AF171</vt:lpwstr>
  </property>
</Properties>
</file>